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1"/>
  </p:sldMasterIdLst>
  <p:notesMasterIdLst>
    <p:notesMasterId r:id="rId26"/>
  </p:notesMasterIdLst>
  <p:sldIdLst>
    <p:sldId id="256" r:id="rId2"/>
    <p:sldId id="257" r:id="rId3"/>
    <p:sldId id="258" r:id="rId4"/>
    <p:sldId id="259" r:id="rId5"/>
    <p:sldId id="273" r:id="rId6"/>
    <p:sldId id="279" r:id="rId7"/>
    <p:sldId id="260" r:id="rId8"/>
    <p:sldId id="261" r:id="rId9"/>
    <p:sldId id="262" r:id="rId10"/>
    <p:sldId id="263" r:id="rId11"/>
    <p:sldId id="264" r:id="rId12"/>
    <p:sldId id="265" r:id="rId13"/>
    <p:sldId id="266" r:id="rId14"/>
    <p:sldId id="267" r:id="rId15"/>
    <p:sldId id="272" r:id="rId16"/>
    <p:sldId id="268" r:id="rId17"/>
    <p:sldId id="269" r:id="rId18"/>
    <p:sldId id="270" r:id="rId19"/>
    <p:sldId id="271"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CE03A"/>
    <a:srgbClr val="9BE235"/>
    <a:srgbClr val="A2C9E2"/>
    <a:srgbClr val="A1C8E1"/>
    <a:srgbClr val="A1D3EA"/>
    <a:srgbClr val="94D2E7"/>
    <a:srgbClr val="A4CBE4"/>
    <a:srgbClr val="0400F1"/>
    <a:srgbClr val="03128F"/>
    <a:srgbClr val="0031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4" autoAdjust="0"/>
    <p:restoredTop sz="94660"/>
  </p:normalViewPr>
  <p:slideViewPr>
    <p:cSldViewPr snapToGrid="0" snapToObjects="1">
      <p:cViewPr>
        <p:scale>
          <a:sx n="103" d="100"/>
          <a:sy n="103" d="100"/>
        </p:scale>
        <p:origin x="-51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1" d="100"/>
          <a:sy n="71" d="100"/>
        </p:scale>
        <p:origin x="-280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Commercial </a:t>
            </a:r>
            <a:r>
              <a:rPr lang="en-US" dirty="0" smtClean="0"/>
              <a:t>Power </a:t>
            </a:r>
            <a:r>
              <a:rPr lang="en-US" dirty="0"/>
              <a:t>Usage</a:t>
            </a:r>
          </a:p>
        </c:rich>
      </c:tx>
      <c:layout/>
      <c:overlay val="0"/>
    </c:title>
    <c:autoTitleDeleted val="0"/>
    <c:plotArea>
      <c:layout/>
      <c:pieChart>
        <c:varyColors val="1"/>
        <c:ser>
          <c:idx val="0"/>
          <c:order val="0"/>
          <c:tx>
            <c:strRef>
              <c:f>Sheet1!$B$1</c:f>
              <c:strCache>
                <c:ptCount val="1"/>
                <c:pt idx="0">
                  <c:v>Commercial Lighting Usage</c:v>
                </c:pt>
              </c:strCache>
            </c:strRef>
          </c:tx>
          <c:explosion val="25"/>
          <c:dLbls>
            <c:showLegendKey val="0"/>
            <c:showVal val="0"/>
            <c:showCatName val="0"/>
            <c:showSerName val="0"/>
            <c:showPercent val="1"/>
            <c:showBubbleSize val="0"/>
            <c:showLeaderLines val="1"/>
          </c:dLbls>
          <c:cat>
            <c:strRef>
              <c:f>Sheet1!$A$2:$A$8</c:f>
              <c:strCache>
                <c:ptCount val="7"/>
                <c:pt idx="0">
                  <c:v>HVAC</c:v>
                </c:pt>
                <c:pt idx="1">
                  <c:v>Lighting</c:v>
                </c:pt>
                <c:pt idx="2">
                  <c:v>Electronics</c:v>
                </c:pt>
                <c:pt idx="3">
                  <c:v>Refrigeration</c:v>
                </c:pt>
                <c:pt idx="4">
                  <c:v>Other</c:v>
                </c:pt>
                <c:pt idx="5">
                  <c:v>Cooking</c:v>
                </c:pt>
                <c:pt idx="6">
                  <c:v>Water Heating</c:v>
                </c:pt>
              </c:strCache>
            </c:strRef>
          </c:cat>
          <c:val>
            <c:numRef>
              <c:f>Sheet1!$B$2:$B$8</c:f>
              <c:numCache>
                <c:formatCode>0%</c:formatCode>
                <c:ptCount val="7"/>
                <c:pt idx="0">
                  <c:v>0.33</c:v>
                </c:pt>
                <c:pt idx="1">
                  <c:v>0.3</c:v>
                </c:pt>
                <c:pt idx="2">
                  <c:v>0.12</c:v>
                </c:pt>
                <c:pt idx="3">
                  <c:v>0.04</c:v>
                </c:pt>
                <c:pt idx="4">
                  <c:v>0.13</c:v>
                </c:pt>
                <c:pt idx="5">
                  <c:v>0.02</c:v>
                </c:pt>
                <c:pt idx="6">
                  <c:v>0.06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1462463057417"/>
          <c:y val="0.271679048682027"/>
          <c:w val="0.342384073158964"/>
          <c:h val="0.54205891023963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78507014594265"/>
          <c:y val="0.0729051579405684"/>
          <c:w val="0.651727795779459"/>
          <c:h val="0.789536199766048"/>
        </c:manualLayout>
      </c:layout>
      <c:pieChart>
        <c:varyColors val="1"/>
        <c:ser>
          <c:idx val="0"/>
          <c:order val="0"/>
          <c:tx>
            <c:strRef>
              <c:f>Sheet1!$B$1</c:f>
              <c:strCache>
                <c:ptCount val="1"/>
                <c:pt idx="0">
                  <c:v>Before</c:v>
                </c:pt>
              </c:strCache>
            </c:strRef>
          </c:tx>
          <c:dPt>
            <c:idx val="0"/>
            <c:bubble3D val="0"/>
            <c:spPr>
              <a:solidFill>
                <a:schemeClr val="bg1">
                  <a:lumMod val="50000"/>
                </a:schemeClr>
              </a:solidFill>
            </c:spPr>
          </c:dPt>
          <c:dLbls>
            <c:delete val="1"/>
          </c:dLbls>
          <c:cat>
            <c:strRef>
              <c:f>Sheet1!$A$2:$A$5</c:f>
              <c:strCache>
                <c:ptCount val="1"/>
                <c:pt idx="0">
                  <c:v>to Utility</c:v>
                </c:pt>
              </c:strCache>
            </c:strRef>
          </c:cat>
          <c:val>
            <c:numRef>
              <c:f>Sheet1!$B$2:$B$5</c:f>
              <c:numCache>
                <c:formatCode>General</c:formatCode>
                <c:ptCount val="4"/>
                <c:pt idx="0" formatCode="&quot;$&quot;#,##0_);[Red]\(&quot;$&quot;#,##0\)">
                  <c:v>581654.0</c:v>
                </c:pt>
              </c:numCache>
            </c:numRef>
          </c:val>
        </c:ser>
        <c:dLbls>
          <c:showLegendKey val="0"/>
          <c:showVal val="1"/>
          <c:showCatName val="1"/>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During</c:v>
                </c:pt>
              </c:strCache>
            </c:strRef>
          </c:tx>
          <c:dPt>
            <c:idx val="0"/>
            <c:bubble3D val="0"/>
            <c:spPr>
              <a:solidFill>
                <a:srgbClr val="7F7F7F"/>
              </a:solidFill>
            </c:spPr>
          </c:dPt>
          <c:dPt>
            <c:idx val="1"/>
            <c:bubble3D val="0"/>
            <c:spPr>
              <a:solidFill>
                <a:srgbClr val="ACE03A"/>
              </a:solidFill>
            </c:spPr>
          </c:dPt>
          <c:dPt>
            <c:idx val="2"/>
            <c:bubble3D val="0"/>
            <c:spPr>
              <a:solidFill>
                <a:schemeClr val="accent4">
                  <a:lumMod val="75000"/>
                </a:schemeClr>
              </a:solidFill>
            </c:spPr>
          </c:dPt>
          <c:dLbls>
            <c:delete val="1"/>
          </c:dLbls>
          <c:cat>
            <c:strRef>
              <c:f>Sheet1!$A$2:$A$5</c:f>
              <c:strCache>
                <c:ptCount val="3"/>
                <c:pt idx="0">
                  <c:v>to Utility</c:v>
                </c:pt>
                <c:pt idx="1">
                  <c:v>to E3</c:v>
                </c:pt>
                <c:pt idx="2">
                  <c:v>Cash flow end user</c:v>
                </c:pt>
              </c:strCache>
            </c:strRef>
          </c:cat>
          <c:val>
            <c:numRef>
              <c:f>Sheet1!$B$2:$B$5</c:f>
              <c:numCache>
                <c:formatCode>"$"#,##0_);[Red]\("$"#,##0\)</c:formatCode>
                <c:ptCount val="4"/>
                <c:pt idx="0">
                  <c:v>216213.0</c:v>
                </c:pt>
                <c:pt idx="1">
                  <c:v>155858.0</c:v>
                </c:pt>
                <c:pt idx="2">
                  <c:v>209583.0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After</c:v>
                </c:pt>
              </c:strCache>
            </c:strRef>
          </c:tx>
          <c:spPr>
            <a:solidFill>
              <a:srgbClr val="ACE03A"/>
            </a:solidFill>
          </c:spPr>
          <c:dPt>
            <c:idx val="0"/>
            <c:bubble3D val="0"/>
            <c:spPr>
              <a:solidFill>
                <a:schemeClr val="accent4">
                  <a:lumMod val="75000"/>
                </a:schemeClr>
              </a:solidFill>
            </c:spPr>
          </c:dPt>
          <c:dPt>
            <c:idx val="1"/>
            <c:bubble3D val="0"/>
            <c:spPr>
              <a:solidFill>
                <a:schemeClr val="bg1">
                  <a:lumMod val="50000"/>
                </a:schemeClr>
              </a:solidFill>
            </c:spPr>
          </c:dPt>
          <c:dLbls>
            <c:delete val="1"/>
          </c:dLbls>
          <c:cat>
            <c:strRef>
              <c:f>Sheet1!$A$2:$A$3</c:f>
              <c:strCache>
                <c:ptCount val="2"/>
                <c:pt idx="0">
                  <c:v>to Utility</c:v>
                </c:pt>
                <c:pt idx="1">
                  <c:v>Cash flow end user</c:v>
                </c:pt>
              </c:strCache>
            </c:strRef>
          </c:cat>
          <c:val>
            <c:numRef>
              <c:f>Sheet1!$B$2:$B$3</c:f>
              <c:numCache>
                <c:formatCode>"$"#,##0_);[Red]\("$"#,##0\)</c:formatCode>
                <c:ptCount val="2"/>
                <c:pt idx="0">
                  <c:v>216313.0</c:v>
                </c:pt>
                <c:pt idx="1">
                  <c:v>155858.0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EA671-C890-F743-9243-8C562A1E058E}" type="doc">
      <dgm:prSet loTypeId="urn:microsoft.com/office/officeart/2008/layout/AscendingPictureAccentProcess" loCatId="" qsTypeId="urn:microsoft.com/office/officeart/2005/8/quickstyle/simple2" qsCatId="simple" csTypeId="urn:microsoft.com/office/officeart/2005/8/colors/colorful4" csCatId="colorful" phldr="1"/>
      <dgm:spPr/>
      <dgm:t>
        <a:bodyPr/>
        <a:lstStyle/>
        <a:p>
          <a:endParaRPr lang="en-US"/>
        </a:p>
      </dgm:t>
    </dgm:pt>
    <dgm:pt modelId="{9C36C9B5-B444-7348-9EBB-E12D47A9019C}">
      <dgm:prSet/>
      <dgm:spPr>
        <a:solidFill>
          <a:srgbClr val="FFFFFF"/>
        </a:solidFill>
      </dgm:spPr>
      <dgm:t>
        <a:bodyPr/>
        <a:lstStyle/>
        <a:p>
          <a:pPr algn="ctr"/>
          <a:endParaRPr lang="en-US" dirty="0"/>
        </a:p>
      </dgm:t>
    </dgm:pt>
    <dgm:pt modelId="{BC087EAC-13CA-7447-A5D3-5E081BB50E1E}" type="sibTrans" cxnId="{480A3164-988D-1840-AED1-196E73721775}">
      <dgm:prSet/>
      <dgm:spPr>
        <a:solidFill>
          <a:srgbClr val="FFFFFF"/>
        </a:solidFill>
      </dgm:spPr>
      <dgm:t>
        <a:bodyPr/>
        <a:lstStyle/>
        <a:p>
          <a:endParaRPr lang="en-US"/>
        </a:p>
      </dgm:t>
    </dgm:pt>
    <dgm:pt modelId="{8FD32B1E-F826-AB44-BA72-ABB3A3D88926}" type="parTrans" cxnId="{480A3164-988D-1840-AED1-196E73721775}">
      <dgm:prSet/>
      <dgm:spPr/>
      <dgm:t>
        <a:bodyPr/>
        <a:lstStyle/>
        <a:p>
          <a:endParaRPr lang="en-US"/>
        </a:p>
      </dgm:t>
    </dgm:pt>
    <dgm:pt modelId="{11D5A173-BC84-574D-A674-099CB2575CE7}">
      <dgm:prSet/>
      <dgm:spPr>
        <a:solidFill>
          <a:srgbClr val="FFFFFF"/>
        </a:solidFill>
      </dgm:spPr>
      <dgm:t>
        <a:bodyPr/>
        <a:lstStyle/>
        <a:p>
          <a:pPr algn="ctr"/>
          <a:endParaRPr lang="en-US" dirty="0"/>
        </a:p>
      </dgm:t>
    </dgm:pt>
    <dgm:pt modelId="{72AE2A31-376E-2046-8D36-64FAEA5CA790}" type="sibTrans" cxnId="{DC4C4B5C-BD4F-DD42-9E52-0E0800E18ACD}">
      <dgm:prSet/>
      <dgm:spPr/>
      <dgm:t>
        <a:bodyPr/>
        <a:lstStyle/>
        <a:p>
          <a:endParaRPr lang="en-US"/>
        </a:p>
      </dgm:t>
    </dgm:pt>
    <dgm:pt modelId="{7D914D16-4051-7544-AB9E-4A093456DB5A}" type="parTrans" cxnId="{DC4C4B5C-BD4F-DD42-9E52-0E0800E18ACD}">
      <dgm:prSet/>
      <dgm:spPr/>
      <dgm:t>
        <a:bodyPr/>
        <a:lstStyle/>
        <a:p>
          <a:endParaRPr lang="en-US"/>
        </a:p>
      </dgm:t>
    </dgm:pt>
    <dgm:pt modelId="{008FCA02-ED28-A54A-9F9B-1B9903351826}">
      <dgm:prSet phldrT="[Text]"/>
      <dgm:spPr>
        <a:solidFill>
          <a:srgbClr val="FFFFFF"/>
        </a:solidFill>
      </dgm:spPr>
      <dgm:t>
        <a:bodyPr/>
        <a:lstStyle/>
        <a:p>
          <a:pPr algn="ctr"/>
          <a:endParaRPr lang="en-US" dirty="0"/>
        </a:p>
      </dgm:t>
    </dgm:pt>
    <dgm:pt modelId="{34A0891D-201D-714E-924E-1EDA099D6573}" type="sibTrans" cxnId="{1D3CCE22-ADF8-6340-9479-06EA94BBF37B}">
      <dgm:prSet/>
      <dgm:spPr/>
      <dgm:t>
        <a:bodyPr/>
        <a:lstStyle/>
        <a:p>
          <a:endParaRPr lang="en-US"/>
        </a:p>
      </dgm:t>
    </dgm:pt>
    <dgm:pt modelId="{E72D48B0-9F04-4746-A10C-7D18E9623A34}" type="parTrans" cxnId="{1D3CCE22-ADF8-6340-9479-06EA94BBF37B}">
      <dgm:prSet/>
      <dgm:spPr/>
      <dgm:t>
        <a:bodyPr/>
        <a:lstStyle/>
        <a:p>
          <a:endParaRPr lang="en-US"/>
        </a:p>
      </dgm:t>
    </dgm:pt>
    <dgm:pt modelId="{A496D146-9431-9745-8ADD-965B3455C3C7}" type="pres">
      <dgm:prSet presAssocID="{A6DEA671-C890-F743-9243-8C562A1E058E}" presName="Name0" presStyleCnt="0">
        <dgm:presLayoutVars>
          <dgm:chMax val="7"/>
          <dgm:chPref val="7"/>
          <dgm:dir/>
        </dgm:presLayoutVars>
      </dgm:prSet>
      <dgm:spPr/>
      <dgm:t>
        <a:bodyPr/>
        <a:lstStyle/>
        <a:p>
          <a:endParaRPr lang="en-US"/>
        </a:p>
      </dgm:t>
    </dgm:pt>
    <dgm:pt modelId="{2E1833D1-9E6B-5F49-8DBE-BC1D22B0D06C}" type="pres">
      <dgm:prSet presAssocID="{A6DEA671-C890-F743-9243-8C562A1E058E}" presName="dot1" presStyleLbl="alignNode1" presStyleIdx="0" presStyleCnt="12"/>
      <dgm:spPr/>
    </dgm:pt>
    <dgm:pt modelId="{BC0B97C2-4E35-7E4F-80EF-5EC8CEB3B30A}" type="pres">
      <dgm:prSet presAssocID="{A6DEA671-C890-F743-9243-8C562A1E058E}" presName="dot2" presStyleLbl="alignNode1" presStyleIdx="1" presStyleCnt="12"/>
      <dgm:spPr/>
    </dgm:pt>
    <dgm:pt modelId="{D826D10B-1DFE-D04A-BC9B-962FB69EC380}" type="pres">
      <dgm:prSet presAssocID="{A6DEA671-C890-F743-9243-8C562A1E058E}" presName="dot3" presStyleLbl="alignNode1" presStyleIdx="2" presStyleCnt="12"/>
      <dgm:spPr>
        <a:blipFill rotWithShape="0">
          <a:blip xmlns:r="http://schemas.openxmlformats.org/officeDocument/2006/relationships" r:embed="rId1"/>
          <a:stretch>
            <a:fillRect/>
          </a:stretch>
        </a:blipFill>
      </dgm:spPr>
      <dgm:t>
        <a:bodyPr/>
        <a:lstStyle/>
        <a:p>
          <a:endParaRPr lang="en-US"/>
        </a:p>
      </dgm:t>
    </dgm:pt>
    <dgm:pt modelId="{F930205E-B551-2C42-B982-8AEB04401F63}" type="pres">
      <dgm:prSet presAssocID="{A6DEA671-C890-F743-9243-8C562A1E058E}" presName="dot4" presStyleLbl="alignNode1" presStyleIdx="3" presStyleCnt="12"/>
      <dgm:spPr/>
    </dgm:pt>
    <dgm:pt modelId="{5338BCB6-4C46-344F-A5DC-16E6116B0B68}" type="pres">
      <dgm:prSet presAssocID="{A6DEA671-C890-F743-9243-8C562A1E058E}" presName="dot5" presStyleLbl="alignNode1" presStyleIdx="4" presStyleCnt="12"/>
      <dgm:spPr/>
    </dgm:pt>
    <dgm:pt modelId="{228F8E32-3436-594B-8188-D45E826244A0}" type="pres">
      <dgm:prSet presAssocID="{A6DEA671-C890-F743-9243-8C562A1E058E}" presName="dotArrow1" presStyleLbl="alignNode1" presStyleIdx="5" presStyleCnt="12"/>
      <dgm:spPr/>
    </dgm:pt>
    <dgm:pt modelId="{BD0837C5-E76C-254F-8183-A7FA0A851650}" type="pres">
      <dgm:prSet presAssocID="{A6DEA671-C890-F743-9243-8C562A1E058E}" presName="dotArrow2" presStyleLbl="alignNode1" presStyleIdx="6" presStyleCnt="12"/>
      <dgm:spPr/>
    </dgm:pt>
    <dgm:pt modelId="{71996CF8-0A3D-6147-AE4D-6578104A798D}" type="pres">
      <dgm:prSet presAssocID="{A6DEA671-C890-F743-9243-8C562A1E058E}" presName="dotArrow3" presStyleLbl="alignNode1" presStyleIdx="7" presStyleCnt="12"/>
      <dgm:spPr/>
    </dgm:pt>
    <dgm:pt modelId="{7DEF0855-4ABC-C14D-8F10-21BAE5687D08}" type="pres">
      <dgm:prSet presAssocID="{A6DEA671-C890-F743-9243-8C562A1E058E}" presName="dotArrow4" presStyleLbl="alignNode1" presStyleIdx="8" presStyleCnt="12"/>
      <dgm:spPr/>
    </dgm:pt>
    <dgm:pt modelId="{EDD7623A-C05A-4243-BF9A-5EE6E4923F6E}" type="pres">
      <dgm:prSet presAssocID="{A6DEA671-C890-F743-9243-8C562A1E058E}" presName="dotArrow5" presStyleLbl="alignNode1" presStyleIdx="9" presStyleCnt="12"/>
      <dgm:spPr/>
    </dgm:pt>
    <dgm:pt modelId="{C1FAD397-822B-774F-9CFB-40C2EDD4D51C}" type="pres">
      <dgm:prSet presAssocID="{A6DEA671-C890-F743-9243-8C562A1E058E}" presName="dotArrow6" presStyleLbl="alignNode1" presStyleIdx="10" presStyleCnt="12"/>
      <dgm:spPr/>
    </dgm:pt>
    <dgm:pt modelId="{C002021E-C7A9-9145-8EA8-0A8871FEA409}" type="pres">
      <dgm:prSet presAssocID="{A6DEA671-C890-F743-9243-8C562A1E058E}" presName="dotArrow7" presStyleLbl="alignNode1" presStyleIdx="11" presStyleCnt="12"/>
      <dgm:spPr/>
    </dgm:pt>
    <dgm:pt modelId="{2E63F904-0106-8D4F-A970-C71C33992D0B}" type="pres">
      <dgm:prSet presAssocID="{008FCA02-ED28-A54A-9F9B-1B9903351826}" presName="parTx1" presStyleLbl="node1" presStyleIdx="0" presStyleCnt="3" custFlipVert="1" custScaleX="199804" custScaleY="18172" custLinFactY="-174426" custLinFactNeighborX="46738" custLinFactNeighborY="-200000"/>
      <dgm:spPr/>
      <dgm:t>
        <a:bodyPr/>
        <a:lstStyle/>
        <a:p>
          <a:endParaRPr lang="en-US"/>
        </a:p>
      </dgm:t>
    </dgm:pt>
    <dgm:pt modelId="{C485B418-7D71-ED4B-8C5D-8A0253C60C52}" type="pres">
      <dgm:prSet presAssocID="{34A0891D-201D-714E-924E-1EDA099D6573}" presName="picture1" presStyleCnt="0"/>
      <dgm:spPr/>
    </dgm:pt>
    <dgm:pt modelId="{B4124B19-6518-1D4C-92AC-24B28559A419}" type="pres">
      <dgm:prSet presAssocID="{34A0891D-201D-714E-924E-1EDA099D6573}" presName="imageRepeatNode" presStyleLbl="fgImgPlace1" presStyleIdx="0" presStyleCnt="3" custScaleX="470516" custScaleY="6383" custLinFactX="148306" custLinFactNeighborX="200000" custLinFactNeighborY="13217"/>
      <dgm:spPr/>
      <dgm:t>
        <a:bodyPr/>
        <a:lstStyle/>
        <a:p>
          <a:endParaRPr lang="en-US"/>
        </a:p>
      </dgm:t>
    </dgm:pt>
    <dgm:pt modelId="{F280EE1F-55EA-C449-876E-F50FF4BB36B4}" type="pres">
      <dgm:prSet presAssocID="{9C36C9B5-B444-7348-9EBB-E12D47A9019C}" presName="parTx2" presStyleLbl="node1" presStyleIdx="1" presStyleCnt="3" custScaleX="177757" custScaleY="12732" custLinFactX="-90138" custLinFactNeighborX="-100000" custLinFactNeighborY="51497"/>
      <dgm:spPr/>
      <dgm:t>
        <a:bodyPr/>
        <a:lstStyle/>
        <a:p>
          <a:endParaRPr lang="en-US"/>
        </a:p>
      </dgm:t>
    </dgm:pt>
    <dgm:pt modelId="{F6F929D4-E9B4-7042-AD91-A1F4286E0624}" type="pres">
      <dgm:prSet presAssocID="{BC087EAC-13CA-7447-A5D3-5E081BB50E1E}" presName="picture2" presStyleCnt="0"/>
      <dgm:spPr/>
    </dgm:pt>
    <dgm:pt modelId="{F6E02FCB-84DC-7146-8B97-1D9029C2E457}" type="pres">
      <dgm:prSet presAssocID="{BC087EAC-13CA-7447-A5D3-5E081BB50E1E}" presName="imageRepeatNode" presStyleLbl="fgImgPlace1" presStyleIdx="1" presStyleCnt="3" custScaleX="287484" custScaleY="11035" custLinFactX="-127448" custLinFactNeighborX="-200000" custLinFactNeighborY="77172"/>
      <dgm:spPr/>
      <dgm:t>
        <a:bodyPr/>
        <a:lstStyle/>
        <a:p>
          <a:endParaRPr lang="en-US"/>
        </a:p>
      </dgm:t>
    </dgm:pt>
    <dgm:pt modelId="{2AD66903-AC26-D042-93CA-8D7128388B88}" type="pres">
      <dgm:prSet presAssocID="{11D5A173-BC84-574D-A674-099CB2575CE7}" presName="parTx3" presStyleLbl="node1" presStyleIdx="2" presStyleCnt="3" custFlipVert="0" custScaleX="199075" custScaleY="10223" custLinFactY="200000" custLinFactNeighborX="-85705" custLinFactNeighborY="287549"/>
      <dgm:spPr/>
      <dgm:t>
        <a:bodyPr/>
        <a:lstStyle/>
        <a:p>
          <a:endParaRPr lang="en-US"/>
        </a:p>
      </dgm:t>
    </dgm:pt>
    <dgm:pt modelId="{EB2E9C77-C1A9-004E-8E13-DC463309EEA9}" type="pres">
      <dgm:prSet presAssocID="{72AE2A31-376E-2046-8D36-64FAEA5CA790}" presName="picture3" presStyleCnt="0"/>
      <dgm:spPr/>
    </dgm:pt>
    <dgm:pt modelId="{BEBBCECC-1216-844E-BA6D-E4B1AED99A6C}" type="pres">
      <dgm:prSet presAssocID="{72AE2A31-376E-2046-8D36-64FAEA5CA790}" presName="imageRepeatNode" presStyleLbl="fgImgPlace1" presStyleIdx="2" presStyleCnt="3" custScaleX="485150" custScaleY="6383" custLinFactX="-100000" custLinFactNeighborX="-178654" custLinFactNeighborY="-80700"/>
      <dgm:spPr/>
      <dgm:t>
        <a:bodyPr/>
        <a:lstStyle/>
        <a:p>
          <a:endParaRPr lang="en-US"/>
        </a:p>
      </dgm:t>
    </dgm:pt>
  </dgm:ptLst>
  <dgm:cxnLst>
    <dgm:cxn modelId="{DE70B086-FB9F-1247-A870-EA99017BB501}" type="presOf" srcId="{34A0891D-201D-714E-924E-1EDA099D6573}" destId="{B4124B19-6518-1D4C-92AC-24B28559A419}" srcOrd="0" destOrd="0" presId="urn:microsoft.com/office/officeart/2008/layout/AscendingPictureAccentProcess"/>
    <dgm:cxn modelId="{B28C3FDC-327D-D64A-8732-91721192FD53}" type="presOf" srcId="{A6DEA671-C890-F743-9243-8C562A1E058E}" destId="{A496D146-9431-9745-8ADD-965B3455C3C7}" srcOrd="0" destOrd="0" presId="urn:microsoft.com/office/officeart/2008/layout/AscendingPictureAccentProcess"/>
    <dgm:cxn modelId="{B7854F98-82F7-8645-828F-E533EB71542B}" type="presOf" srcId="{BC087EAC-13CA-7447-A5D3-5E081BB50E1E}" destId="{F6E02FCB-84DC-7146-8B97-1D9029C2E457}" srcOrd="0" destOrd="0" presId="urn:microsoft.com/office/officeart/2008/layout/AscendingPictureAccentProcess"/>
    <dgm:cxn modelId="{43172F4E-66FE-AD4F-973C-B81762291ED5}" type="presOf" srcId="{11D5A173-BC84-574D-A674-099CB2575CE7}" destId="{2AD66903-AC26-D042-93CA-8D7128388B88}" srcOrd="0" destOrd="0" presId="urn:microsoft.com/office/officeart/2008/layout/AscendingPictureAccentProcess"/>
    <dgm:cxn modelId="{1D3CCE22-ADF8-6340-9479-06EA94BBF37B}" srcId="{A6DEA671-C890-F743-9243-8C562A1E058E}" destId="{008FCA02-ED28-A54A-9F9B-1B9903351826}" srcOrd="0" destOrd="0" parTransId="{E72D48B0-9F04-4746-A10C-7D18E9623A34}" sibTransId="{34A0891D-201D-714E-924E-1EDA099D6573}"/>
    <dgm:cxn modelId="{2B437196-2705-604E-8FA2-2BCB7C027B49}" type="presOf" srcId="{9C36C9B5-B444-7348-9EBB-E12D47A9019C}" destId="{F280EE1F-55EA-C449-876E-F50FF4BB36B4}" srcOrd="0" destOrd="0" presId="urn:microsoft.com/office/officeart/2008/layout/AscendingPictureAccentProcess"/>
    <dgm:cxn modelId="{480A3164-988D-1840-AED1-196E73721775}" srcId="{A6DEA671-C890-F743-9243-8C562A1E058E}" destId="{9C36C9B5-B444-7348-9EBB-E12D47A9019C}" srcOrd="1" destOrd="0" parTransId="{8FD32B1E-F826-AB44-BA72-ABB3A3D88926}" sibTransId="{BC087EAC-13CA-7447-A5D3-5E081BB50E1E}"/>
    <dgm:cxn modelId="{F6BF18FB-750D-A744-9D9B-817BC5EEC92D}" type="presOf" srcId="{008FCA02-ED28-A54A-9F9B-1B9903351826}" destId="{2E63F904-0106-8D4F-A970-C71C33992D0B}" srcOrd="0" destOrd="0" presId="urn:microsoft.com/office/officeart/2008/layout/AscendingPictureAccentProcess"/>
    <dgm:cxn modelId="{DC4C4B5C-BD4F-DD42-9E52-0E0800E18ACD}" srcId="{A6DEA671-C890-F743-9243-8C562A1E058E}" destId="{11D5A173-BC84-574D-A674-099CB2575CE7}" srcOrd="2" destOrd="0" parTransId="{7D914D16-4051-7544-AB9E-4A093456DB5A}" sibTransId="{72AE2A31-376E-2046-8D36-64FAEA5CA790}"/>
    <dgm:cxn modelId="{9B9A4B28-A486-C94B-857F-BE5B2A44BCBD}" type="presOf" srcId="{72AE2A31-376E-2046-8D36-64FAEA5CA790}" destId="{BEBBCECC-1216-844E-BA6D-E4B1AED99A6C}" srcOrd="0" destOrd="0" presId="urn:microsoft.com/office/officeart/2008/layout/AscendingPictureAccentProcess"/>
    <dgm:cxn modelId="{AE31B5D0-F3A6-A84B-9BCA-2AEEBE0CB2CA}" type="presParOf" srcId="{A496D146-9431-9745-8ADD-965B3455C3C7}" destId="{2E1833D1-9E6B-5F49-8DBE-BC1D22B0D06C}" srcOrd="0" destOrd="0" presId="urn:microsoft.com/office/officeart/2008/layout/AscendingPictureAccentProcess"/>
    <dgm:cxn modelId="{54EDAFE1-05D1-2849-A2CD-CD37178224CB}" type="presParOf" srcId="{A496D146-9431-9745-8ADD-965B3455C3C7}" destId="{BC0B97C2-4E35-7E4F-80EF-5EC8CEB3B30A}" srcOrd="1" destOrd="0" presId="urn:microsoft.com/office/officeart/2008/layout/AscendingPictureAccentProcess"/>
    <dgm:cxn modelId="{0C63437B-684B-6344-8654-489DA69A112F}" type="presParOf" srcId="{A496D146-9431-9745-8ADD-965B3455C3C7}" destId="{D826D10B-1DFE-D04A-BC9B-962FB69EC380}" srcOrd="2" destOrd="0" presId="urn:microsoft.com/office/officeart/2008/layout/AscendingPictureAccentProcess"/>
    <dgm:cxn modelId="{5D880A5D-6F23-D742-ABBB-CF7780F5013B}" type="presParOf" srcId="{A496D146-9431-9745-8ADD-965B3455C3C7}" destId="{F930205E-B551-2C42-B982-8AEB04401F63}" srcOrd="3" destOrd="0" presId="urn:microsoft.com/office/officeart/2008/layout/AscendingPictureAccentProcess"/>
    <dgm:cxn modelId="{73D138CA-04A3-834A-AE14-EECE2ED63C16}" type="presParOf" srcId="{A496D146-9431-9745-8ADD-965B3455C3C7}" destId="{5338BCB6-4C46-344F-A5DC-16E6116B0B68}" srcOrd="4" destOrd="0" presId="urn:microsoft.com/office/officeart/2008/layout/AscendingPictureAccentProcess"/>
    <dgm:cxn modelId="{8068EBA0-0368-2244-963A-27FD9E3C5BAD}" type="presParOf" srcId="{A496D146-9431-9745-8ADD-965B3455C3C7}" destId="{228F8E32-3436-594B-8188-D45E826244A0}" srcOrd="5" destOrd="0" presId="urn:microsoft.com/office/officeart/2008/layout/AscendingPictureAccentProcess"/>
    <dgm:cxn modelId="{5CB239BD-3CE1-C049-87F1-3B33A5ED4A5D}" type="presParOf" srcId="{A496D146-9431-9745-8ADD-965B3455C3C7}" destId="{BD0837C5-E76C-254F-8183-A7FA0A851650}" srcOrd="6" destOrd="0" presId="urn:microsoft.com/office/officeart/2008/layout/AscendingPictureAccentProcess"/>
    <dgm:cxn modelId="{6EAA6E8D-CD28-CC4C-92AE-9DB397232F4F}" type="presParOf" srcId="{A496D146-9431-9745-8ADD-965B3455C3C7}" destId="{71996CF8-0A3D-6147-AE4D-6578104A798D}" srcOrd="7" destOrd="0" presId="urn:microsoft.com/office/officeart/2008/layout/AscendingPictureAccentProcess"/>
    <dgm:cxn modelId="{09468ADE-8082-4845-BD2F-6B2950104161}" type="presParOf" srcId="{A496D146-9431-9745-8ADD-965B3455C3C7}" destId="{7DEF0855-4ABC-C14D-8F10-21BAE5687D08}" srcOrd="8" destOrd="0" presId="urn:microsoft.com/office/officeart/2008/layout/AscendingPictureAccentProcess"/>
    <dgm:cxn modelId="{9D30562C-5FD6-E54E-82B3-338FCF804771}" type="presParOf" srcId="{A496D146-9431-9745-8ADD-965B3455C3C7}" destId="{EDD7623A-C05A-4243-BF9A-5EE6E4923F6E}" srcOrd="9" destOrd="0" presId="urn:microsoft.com/office/officeart/2008/layout/AscendingPictureAccentProcess"/>
    <dgm:cxn modelId="{92D881B1-5033-7D44-AF89-9CBCE8DC6CD7}" type="presParOf" srcId="{A496D146-9431-9745-8ADD-965B3455C3C7}" destId="{C1FAD397-822B-774F-9CFB-40C2EDD4D51C}" srcOrd="10" destOrd="0" presId="urn:microsoft.com/office/officeart/2008/layout/AscendingPictureAccentProcess"/>
    <dgm:cxn modelId="{041E6524-4540-434B-995F-B12EDFC8A32B}" type="presParOf" srcId="{A496D146-9431-9745-8ADD-965B3455C3C7}" destId="{C002021E-C7A9-9145-8EA8-0A8871FEA409}" srcOrd="11" destOrd="0" presId="urn:microsoft.com/office/officeart/2008/layout/AscendingPictureAccentProcess"/>
    <dgm:cxn modelId="{28FFB245-D364-E545-9AF4-3CE683749AEA}" type="presParOf" srcId="{A496D146-9431-9745-8ADD-965B3455C3C7}" destId="{2E63F904-0106-8D4F-A970-C71C33992D0B}" srcOrd="12" destOrd="0" presId="urn:microsoft.com/office/officeart/2008/layout/AscendingPictureAccentProcess"/>
    <dgm:cxn modelId="{D5C51D33-DA30-5448-BDF0-4674C77213C6}" type="presParOf" srcId="{A496D146-9431-9745-8ADD-965B3455C3C7}" destId="{C485B418-7D71-ED4B-8C5D-8A0253C60C52}" srcOrd="13" destOrd="0" presId="urn:microsoft.com/office/officeart/2008/layout/AscendingPictureAccentProcess"/>
    <dgm:cxn modelId="{7A2DBE69-D59B-B847-982A-B8A17334FBE3}" type="presParOf" srcId="{C485B418-7D71-ED4B-8C5D-8A0253C60C52}" destId="{B4124B19-6518-1D4C-92AC-24B28559A419}" srcOrd="0" destOrd="0" presId="urn:microsoft.com/office/officeart/2008/layout/AscendingPictureAccentProcess"/>
    <dgm:cxn modelId="{3B9F0958-C595-0149-AE73-C7A93CF16578}" type="presParOf" srcId="{A496D146-9431-9745-8ADD-965B3455C3C7}" destId="{F280EE1F-55EA-C449-876E-F50FF4BB36B4}" srcOrd="14" destOrd="0" presId="urn:microsoft.com/office/officeart/2008/layout/AscendingPictureAccentProcess"/>
    <dgm:cxn modelId="{8711E2AA-E875-1241-9D48-70D3C699E2F4}" type="presParOf" srcId="{A496D146-9431-9745-8ADD-965B3455C3C7}" destId="{F6F929D4-E9B4-7042-AD91-A1F4286E0624}" srcOrd="15" destOrd="0" presId="urn:microsoft.com/office/officeart/2008/layout/AscendingPictureAccentProcess"/>
    <dgm:cxn modelId="{1D44B6C0-5DDF-8748-8451-3AA7E314394E}" type="presParOf" srcId="{F6F929D4-E9B4-7042-AD91-A1F4286E0624}" destId="{F6E02FCB-84DC-7146-8B97-1D9029C2E457}" srcOrd="0" destOrd="0" presId="urn:microsoft.com/office/officeart/2008/layout/AscendingPictureAccentProcess"/>
    <dgm:cxn modelId="{2413193B-0EC8-E743-802F-42D3EA43DFA9}" type="presParOf" srcId="{A496D146-9431-9745-8ADD-965B3455C3C7}" destId="{2AD66903-AC26-D042-93CA-8D7128388B88}" srcOrd="16" destOrd="0" presId="urn:microsoft.com/office/officeart/2008/layout/AscendingPictureAccentProcess"/>
    <dgm:cxn modelId="{64699D39-E902-B742-857F-D957D75C66C7}" type="presParOf" srcId="{A496D146-9431-9745-8ADD-965B3455C3C7}" destId="{EB2E9C77-C1A9-004E-8E13-DC463309EEA9}" srcOrd="17" destOrd="0" presId="urn:microsoft.com/office/officeart/2008/layout/AscendingPictureAccentProcess"/>
    <dgm:cxn modelId="{322C87A2-1BB0-FB4D-BD19-A8C523F30458}" type="presParOf" srcId="{EB2E9C77-C1A9-004E-8E13-DC463309EEA9}" destId="{BEBBCECC-1216-844E-BA6D-E4B1AED99A6C}"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274EC-EB04-7342-9112-267C486182F7}" type="doc">
      <dgm:prSet loTypeId="urn:microsoft.com/office/officeart/2005/8/layout/hChevron3" loCatId="" qsTypeId="urn:microsoft.com/office/officeart/2005/8/quickstyle/simple2" qsCatId="simple" csTypeId="urn:microsoft.com/office/officeart/2005/8/colors/colorful4" csCatId="colorful" phldr="1"/>
      <dgm:spPr/>
    </dgm:pt>
    <dgm:pt modelId="{1B4BDFF4-1812-1E45-95B9-0DB011BA55A6}">
      <dgm:prSet phldrT="[Text]" custT="1"/>
      <dgm:spPr/>
      <dgm:t>
        <a:bodyPr/>
        <a:lstStyle/>
        <a:p>
          <a:r>
            <a:rPr lang="en-US" sz="1200" dirty="0" smtClean="0">
              <a:solidFill>
                <a:srgbClr val="000000"/>
              </a:solidFill>
            </a:rPr>
            <a:t>Prior to deregulation the utility market in each state was monopolized.</a:t>
          </a:r>
          <a:endParaRPr lang="en-US" sz="1200" dirty="0">
            <a:solidFill>
              <a:srgbClr val="000000"/>
            </a:solidFill>
          </a:endParaRPr>
        </a:p>
      </dgm:t>
    </dgm:pt>
    <dgm:pt modelId="{6B18535E-D3A2-6C45-9131-F70C5FDE5E65}" type="parTrans" cxnId="{6A0EE627-8894-4348-B29F-9100763752CD}">
      <dgm:prSet/>
      <dgm:spPr/>
      <dgm:t>
        <a:bodyPr/>
        <a:lstStyle/>
        <a:p>
          <a:endParaRPr lang="en-US"/>
        </a:p>
      </dgm:t>
    </dgm:pt>
    <dgm:pt modelId="{C73764CB-E7D1-394E-B8AA-C18EB59183AC}" type="sibTrans" cxnId="{6A0EE627-8894-4348-B29F-9100763752CD}">
      <dgm:prSet/>
      <dgm:spPr/>
      <dgm:t>
        <a:bodyPr/>
        <a:lstStyle/>
        <a:p>
          <a:endParaRPr lang="en-US"/>
        </a:p>
      </dgm:t>
    </dgm:pt>
    <dgm:pt modelId="{48BEDE2E-E25B-614C-A8D4-0611D80DB2B2}">
      <dgm:prSet phldrT="[Text]" custT="1"/>
      <dgm:spPr/>
      <dgm:t>
        <a:bodyPr/>
        <a:lstStyle/>
        <a:p>
          <a:r>
            <a:rPr lang="en-US" sz="1200" dirty="0" smtClean="0">
              <a:solidFill>
                <a:srgbClr val="000000"/>
              </a:solidFill>
            </a:rPr>
            <a:t>One utility provided all there components of energy services: </a:t>
          </a:r>
        </a:p>
      </dgm:t>
    </dgm:pt>
    <dgm:pt modelId="{4FDB9C67-1A6B-9A4A-9DDB-DD69CF8F3086}" type="parTrans" cxnId="{45754341-EFC4-0142-91E0-4EEA521AE433}">
      <dgm:prSet/>
      <dgm:spPr/>
      <dgm:t>
        <a:bodyPr/>
        <a:lstStyle/>
        <a:p>
          <a:endParaRPr lang="en-US"/>
        </a:p>
      </dgm:t>
    </dgm:pt>
    <dgm:pt modelId="{AA941EBD-AA76-2F4A-9B73-DC3557E09DBB}" type="sibTrans" cxnId="{45754341-EFC4-0142-91E0-4EEA521AE433}">
      <dgm:prSet/>
      <dgm:spPr/>
      <dgm:t>
        <a:bodyPr/>
        <a:lstStyle/>
        <a:p>
          <a:endParaRPr lang="en-US"/>
        </a:p>
      </dgm:t>
    </dgm:pt>
    <dgm:pt modelId="{D7C0DE25-6835-C84B-8951-4528D777219C}">
      <dgm:prSet custT="1"/>
      <dgm:spPr/>
      <dgm:t>
        <a:bodyPr/>
        <a:lstStyle/>
        <a:p>
          <a:r>
            <a:rPr lang="en-US" sz="1200" dirty="0" smtClean="0">
              <a:solidFill>
                <a:srgbClr val="000000"/>
              </a:solidFill>
            </a:rPr>
            <a:t>Transmission and Distribution- still regulated and is the responsibility of the local utility company.</a:t>
          </a:r>
          <a:endParaRPr lang="en-US" sz="1200" dirty="0">
            <a:solidFill>
              <a:srgbClr val="000000"/>
            </a:solidFill>
          </a:endParaRPr>
        </a:p>
      </dgm:t>
    </dgm:pt>
    <dgm:pt modelId="{058ED819-EBEA-2B47-8624-A4231BABF5DC}" type="parTrans" cxnId="{700ACFEA-1676-CF47-98CC-4E5F35FD770D}">
      <dgm:prSet/>
      <dgm:spPr/>
      <dgm:t>
        <a:bodyPr/>
        <a:lstStyle/>
        <a:p>
          <a:endParaRPr lang="en-US"/>
        </a:p>
      </dgm:t>
    </dgm:pt>
    <dgm:pt modelId="{7E58CFAC-4E43-6547-A4B4-5F41B5134DB5}" type="sibTrans" cxnId="{700ACFEA-1676-CF47-98CC-4E5F35FD770D}">
      <dgm:prSet/>
      <dgm:spPr/>
      <dgm:t>
        <a:bodyPr/>
        <a:lstStyle/>
        <a:p>
          <a:endParaRPr lang="en-US"/>
        </a:p>
      </dgm:t>
    </dgm:pt>
    <dgm:pt modelId="{99D188BB-2F4A-7C44-AB37-BA4E2447D9C9}">
      <dgm:prSet phldrT="[Text]" custT="1"/>
      <dgm:spPr/>
      <dgm:t>
        <a:bodyPr/>
        <a:lstStyle/>
        <a:p>
          <a:r>
            <a:rPr lang="en-US" sz="1200" dirty="0" smtClean="0">
              <a:solidFill>
                <a:srgbClr val="000000"/>
              </a:solidFill>
            </a:rPr>
            <a:t>1992- congress passed the National Energy Policy Act, allowing consumers the power to choose their energy supplier</a:t>
          </a:r>
        </a:p>
      </dgm:t>
    </dgm:pt>
    <dgm:pt modelId="{9242C1BA-4D2E-D941-AA30-B7AC2BBC77D3}" type="parTrans" cxnId="{C4758B1B-BE31-DF4C-8DBB-33A3779B15B0}">
      <dgm:prSet/>
      <dgm:spPr/>
      <dgm:t>
        <a:bodyPr/>
        <a:lstStyle/>
        <a:p>
          <a:endParaRPr lang="en-US"/>
        </a:p>
      </dgm:t>
    </dgm:pt>
    <dgm:pt modelId="{5095CE4B-B641-7B47-B20A-2DB0DD1ADE7C}" type="sibTrans" cxnId="{C4758B1B-BE31-DF4C-8DBB-33A3779B15B0}">
      <dgm:prSet/>
      <dgm:spPr/>
      <dgm:t>
        <a:bodyPr/>
        <a:lstStyle/>
        <a:p>
          <a:endParaRPr lang="en-US"/>
        </a:p>
      </dgm:t>
    </dgm:pt>
    <dgm:pt modelId="{24E57006-BFC2-B941-9074-D092F165E63A}">
      <dgm:prSet phldrT="[Text]" custT="1"/>
      <dgm:spPr/>
      <dgm:t>
        <a:bodyPr/>
        <a:lstStyle/>
        <a:p>
          <a:r>
            <a:rPr lang="en-US" sz="1200" dirty="0" smtClean="0">
              <a:solidFill>
                <a:srgbClr val="000000"/>
              </a:solidFill>
            </a:rPr>
            <a:t>The supply of the energy</a:t>
          </a:r>
        </a:p>
      </dgm:t>
    </dgm:pt>
    <dgm:pt modelId="{206E7079-690E-9D49-9107-DDFB220AA859}" type="parTrans" cxnId="{36DDCCC9-563A-8148-8ECF-2A84529FF0A6}">
      <dgm:prSet/>
      <dgm:spPr/>
      <dgm:t>
        <a:bodyPr/>
        <a:lstStyle/>
        <a:p>
          <a:endParaRPr lang="en-US"/>
        </a:p>
      </dgm:t>
    </dgm:pt>
    <dgm:pt modelId="{2388753D-C2BD-6D41-91C5-DDF99DA6CFCB}" type="sibTrans" cxnId="{36DDCCC9-563A-8148-8ECF-2A84529FF0A6}">
      <dgm:prSet/>
      <dgm:spPr/>
      <dgm:t>
        <a:bodyPr/>
        <a:lstStyle/>
        <a:p>
          <a:endParaRPr lang="en-US"/>
        </a:p>
      </dgm:t>
    </dgm:pt>
    <dgm:pt modelId="{4CA31E87-75B8-5D44-9FBD-204600D17DFB}">
      <dgm:prSet phldrT="[Text]" custT="1"/>
      <dgm:spPr/>
      <dgm:t>
        <a:bodyPr/>
        <a:lstStyle/>
        <a:p>
          <a:r>
            <a:rPr lang="en-US" sz="1200" dirty="0" smtClean="0">
              <a:solidFill>
                <a:srgbClr val="000000"/>
              </a:solidFill>
            </a:rPr>
            <a:t>Transmission</a:t>
          </a:r>
        </a:p>
      </dgm:t>
    </dgm:pt>
    <dgm:pt modelId="{276C174D-4DCD-6345-849F-C147022078C4}" type="parTrans" cxnId="{AD2F0800-3C3C-6C46-9EC0-DC160FFBD117}">
      <dgm:prSet/>
      <dgm:spPr/>
      <dgm:t>
        <a:bodyPr/>
        <a:lstStyle/>
        <a:p>
          <a:endParaRPr lang="en-US"/>
        </a:p>
      </dgm:t>
    </dgm:pt>
    <dgm:pt modelId="{36B58277-E996-B042-B727-295248E2D758}" type="sibTrans" cxnId="{AD2F0800-3C3C-6C46-9EC0-DC160FFBD117}">
      <dgm:prSet/>
      <dgm:spPr/>
      <dgm:t>
        <a:bodyPr/>
        <a:lstStyle/>
        <a:p>
          <a:endParaRPr lang="en-US"/>
        </a:p>
      </dgm:t>
    </dgm:pt>
    <dgm:pt modelId="{28E381A1-E4B9-E24D-89D7-13CD380818AC}">
      <dgm:prSet phldrT="[Text]" custT="1"/>
      <dgm:spPr/>
      <dgm:t>
        <a:bodyPr/>
        <a:lstStyle/>
        <a:p>
          <a:r>
            <a:rPr lang="en-US" sz="1200" dirty="0" smtClean="0">
              <a:solidFill>
                <a:srgbClr val="000000"/>
              </a:solidFill>
            </a:rPr>
            <a:t>Distribution</a:t>
          </a:r>
        </a:p>
      </dgm:t>
    </dgm:pt>
    <dgm:pt modelId="{EBCD0FA6-6095-A74F-AD58-43B22F23BF2F}" type="parTrans" cxnId="{7165502D-2D29-C945-85FD-53EE7F1B28C9}">
      <dgm:prSet/>
      <dgm:spPr/>
      <dgm:t>
        <a:bodyPr/>
        <a:lstStyle/>
        <a:p>
          <a:endParaRPr lang="en-US"/>
        </a:p>
      </dgm:t>
    </dgm:pt>
    <dgm:pt modelId="{5B72D5CA-1695-1941-9C4E-7E23BB524F9E}" type="sibTrans" cxnId="{7165502D-2D29-C945-85FD-53EE7F1B28C9}">
      <dgm:prSet/>
      <dgm:spPr/>
      <dgm:t>
        <a:bodyPr/>
        <a:lstStyle/>
        <a:p>
          <a:endParaRPr lang="en-US"/>
        </a:p>
      </dgm:t>
    </dgm:pt>
    <dgm:pt modelId="{7FC06638-5023-694E-9111-8B8176BD4437}" type="pres">
      <dgm:prSet presAssocID="{FFB274EC-EB04-7342-9112-267C486182F7}" presName="Name0" presStyleCnt="0">
        <dgm:presLayoutVars>
          <dgm:dir/>
          <dgm:resizeHandles val="exact"/>
        </dgm:presLayoutVars>
      </dgm:prSet>
      <dgm:spPr/>
    </dgm:pt>
    <dgm:pt modelId="{22746ACC-F27B-FE41-877C-746733D1B24B}" type="pres">
      <dgm:prSet presAssocID="{1B4BDFF4-1812-1E45-95B9-0DB011BA55A6}" presName="parAndChTx" presStyleLbl="node1" presStyleIdx="0" presStyleCnt="4" custScaleY="65978">
        <dgm:presLayoutVars>
          <dgm:bulletEnabled val="1"/>
        </dgm:presLayoutVars>
      </dgm:prSet>
      <dgm:spPr/>
      <dgm:t>
        <a:bodyPr/>
        <a:lstStyle/>
        <a:p>
          <a:endParaRPr lang="en-US"/>
        </a:p>
      </dgm:t>
    </dgm:pt>
    <dgm:pt modelId="{80A3A7E3-B1FD-4147-976D-0E7B13E1209B}" type="pres">
      <dgm:prSet presAssocID="{C73764CB-E7D1-394E-B8AA-C18EB59183AC}" presName="parAndChSpace" presStyleCnt="0"/>
      <dgm:spPr/>
    </dgm:pt>
    <dgm:pt modelId="{4BF61325-F50A-EC4E-9930-63383970FF7D}" type="pres">
      <dgm:prSet presAssocID="{48BEDE2E-E25B-614C-A8D4-0611D80DB2B2}" presName="parAndChTx" presStyleLbl="node1" presStyleIdx="1" presStyleCnt="4" custScaleX="104706" custScaleY="63222">
        <dgm:presLayoutVars>
          <dgm:bulletEnabled val="1"/>
        </dgm:presLayoutVars>
      </dgm:prSet>
      <dgm:spPr/>
      <dgm:t>
        <a:bodyPr/>
        <a:lstStyle/>
        <a:p>
          <a:endParaRPr lang="en-US"/>
        </a:p>
      </dgm:t>
    </dgm:pt>
    <dgm:pt modelId="{A502A71E-E895-A542-959B-C2B140F0FA8F}" type="pres">
      <dgm:prSet presAssocID="{AA941EBD-AA76-2F4A-9B73-DC3557E09DBB}" presName="parAndChSpace" presStyleCnt="0"/>
      <dgm:spPr/>
    </dgm:pt>
    <dgm:pt modelId="{1D255B4B-310C-9A42-B4ED-0B43FC4F540B}" type="pres">
      <dgm:prSet presAssocID="{99D188BB-2F4A-7C44-AB37-BA4E2447D9C9}" presName="parAndChTx" presStyleLbl="node1" presStyleIdx="2" presStyleCnt="4" custScaleY="60767">
        <dgm:presLayoutVars>
          <dgm:bulletEnabled val="1"/>
        </dgm:presLayoutVars>
      </dgm:prSet>
      <dgm:spPr/>
      <dgm:t>
        <a:bodyPr/>
        <a:lstStyle/>
        <a:p>
          <a:endParaRPr lang="en-US"/>
        </a:p>
      </dgm:t>
    </dgm:pt>
    <dgm:pt modelId="{457591A5-01CA-6F44-90AA-95E052050815}" type="pres">
      <dgm:prSet presAssocID="{5095CE4B-B641-7B47-B20A-2DB0DD1ADE7C}" presName="parAndChSpace" presStyleCnt="0"/>
      <dgm:spPr/>
    </dgm:pt>
    <dgm:pt modelId="{A1B53E5A-717C-DD47-8D3E-2BC8F5F4E486}" type="pres">
      <dgm:prSet presAssocID="{D7C0DE25-6835-C84B-8951-4528D777219C}" presName="parAndChTx" presStyleLbl="node1" presStyleIdx="3" presStyleCnt="4" custScaleY="64450">
        <dgm:presLayoutVars>
          <dgm:bulletEnabled val="1"/>
        </dgm:presLayoutVars>
      </dgm:prSet>
      <dgm:spPr/>
      <dgm:t>
        <a:bodyPr/>
        <a:lstStyle/>
        <a:p>
          <a:endParaRPr lang="en-US"/>
        </a:p>
      </dgm:t>
    </dgm:pt>
  </dgm:ptLst>
  <dgm:cxnLst>
    <dgm:cxn modelId="{F9F5388A-1BF0-8440-BD86-214E70ABC369}" type="presOf" srcId="{28E381A1-E4B9-E24D-89D7-13CD380818AC}" destId="{4BF61325-F50A-EC4E-9930-63383970FF7D}" srcOrd="0" destOrd="3" presId="urn:microsoft.com/office/officeart/2005/8/layout/hChevron3"/>
    <dgm:cxn modelId="{A3FDC3DA-1F10-7F49-8E00-6B76C899CB20}" type="presOf" srcId="{24E57006-BFC2-B941-9074-D092F165E63A}" destId="{4BF61325-F50A-EC4E-9930-63383970FF7D}" srcOrd="0" destOrd="1" presId="urn:microsoft.com/office/officeart/2005/8/layout/hChevron3"/>
    <dgm:cxn modelId="{48C8405C-53ED-F045-B374-9039DE009728}" type="presOf" srcId="{48BEDE2E-E25B-614C-A8D4-0611D80DB2B2}" destId="{4BF61325-F50A-EC4E-9930-63383970FF7D}" srcOrd="0" destOrd="0" presId="urn:microsoft.com/office/officeart/2005/8/layout/hChevron3"/>
    <dgm:cxn modelId="{45754341-EFC4-0142-91E0-4EEA521AE433}" srcId="{FFB274EC-EB04-7342-9112-267C486182F7}" destId="{48BEDE2E-E25B-614C-A8D4-0611D80DB2B2}" srcOrd="1" destOrd="0" parTransId="{4FDB9C67-1A6B-9A4A-9DDB-DD69CF8F3086}" sibTransId="{AA941EBD-AA76-2F4A-9B73-DC3557E09DBB}"/>
    <dgm:cxn modelId="{140888F8-27D7-4A4F-92EC-99AA441ED858}" type="presOf" srcId="{1B4BDFF4-1812-1E45-95B9-0DB011BA55A6}" destId="{22746ACC-F27B-FE41-877C-746733D1B24B}" srcOrd="0" destOrd="0" presId="urn:microsoft.com/office/officeart/2005/8/layout/hChevron3"/>
    <dgm:cxn modelId="{D73910A9-CE2C-B348-8D1B-857940656239}" type="presOf" srcId="{D7C0DE25-6835-C84B-8951-4528D777219C}" destId="{A1B53E5A-717C-DD47-8D3E-2BC8F5F4E486}" srcOrd="0" destOrd="0" presId="urn:microsoft.com/office/officeart/2005/8/layout/hChevron3"/>
    <dgm:cxn modelId="{DF79DC7F-CE69-BE4E-8880-C3A1B50B8356}" type="presOf" srcId="{99D188BB-2F4A-7C44-AB37-BA4E2447D9C9}" destId="{1D255B4B-310C-9A42-B4ED-0B43FC4F540B}" srcOrd="0" destOrd="0" presId="urn:microsoft.com/office/officeart/2005/8/layout/hChevron3"/>
    <dgm:cxn modelId="{C4758B1B-BE31-DF4C-8DBB-33A3779B15B0}" srcId="{FFB274EC-EB04-7342-9112-267C486182F7}" destId="{99D188BB-2F4A-7C44-AB37-BA4E2447D9C9}" srcOrd="2" destOrd="0" parTransId="{9242C1BA-4D2E-D941-AA30-B7AC2BBC77D3}" sibTransId="{5095CE4B-B641-7B47-B20A-2DB0DD1ADE7C}"/>
    <dgm:cxn modelId="{36DDCCC9-563A-8148-8ECF-2A84529FF0A6}" srcId="{48BEDE2E-E25B-614C-A8D4-0611D80DB2B2}" destId="{24E57006-BFC2-B941-9074-D092F165E63A}" srcOrd="0" destOrd="0" parTransId="{206E7079-690E-9D49-9107-DDFB220AA859}" sibTransId="{2388753D-C2BD-6D41-91C5-DDF99DA6CFCB}"/>
    <dgm:cxn modelId="{7165502D-2D29-C945-85FD-53EE7F1B28C9}" srcId="{48BEDE2E-E25B-614C-A8D4-0611D80DB2B2}" destId="{28E381A1-E4B9-E24D-89D7-13CD380818AC}" srcOrd="2" destOrd="0" parTransId="{EBCD0FA6-6095-A74F-AD58-43B22F23BF2F}" sibTransId="{5B72D5CA-1695-1941-9C4E-7E23BB524F9E}"/>
    <dgm:cxn modelId="{657DA3C1-2EED-D14C-8C3A-AD03F06D7A77}" type="presOf" srcId="{4CA31E87-75B8-5D44-9FBD-204600D17DFB}" destId="{4BF61325-F50A-EC4E-9930-63383970FF7D}" srcOrd="0" destOrd="2" presId="urn:microsoft.com/office/officeart/2005/8/layout/hChevron3"/>
    <dgm:cxn modelId="{404572EF-4D73-4549-8045-1430BC238987}" type="presOf" srcId="{FFB274EC-EB04-7342-9112-267C486182F7}" destId="{7FC06638-5023-694E-9111-8B8176BD4437}" srcOrd="0" destOrd="0" presId="urn:microsoft.com/office/officeart/2005/8/layout/hChevron3"/>
    <dgm:cxn modelId="{6A0EE627-8894-4348-B29F-9100763752CD}" srcId="{FFB274EC-EB04-7342-9112-267C486182F7}" destId="{1B4BDFF4-1812-1E45-95B9-0DB011BA55A6}" srcOrd="0" destOrd="0" parTransId="{6B18535E-D3A2-6C45-9131-F70C5FDE5E65}" sibTransId="{C73764CB-E7D1-394E-B8AA-C18EB59183AC}"/>
    <dgm:cxn modelId="{AD2F0800-3C3C-6C46-9EC0-DC160FFBD117}" srcId="{48BEDE2E-E25B-614C-A8D4-0611D80DB2B2}" destId="{4CA31E87-75B8-5D44-9FBD-204600D17DFB}" srcOrd="1" destOrd="0" parTransId="{276C174D-4DCD-6345-849F-C147022078C4}" sibTransId="{36B58277-E996-B042-B727-295248E2D758}"/>
    <dgm:cxn modelId="{700ACFEA-1676-CF47-98CC-4E5F35FD770D}" srcId="{FFB274EC-EB04-7342-9112-267C486182F7}" destId="{D7C0DE25-6835-C84B-8951-4528D777219C}" srcOrd="3" destOrd="0" parTransId="{058ED819-EBEA-2B47-8624-A4231BABF5DC}" sibTransId="{7E58CFAC-4E43-6547-A4B4-5F41B5134DB5}"/>
    <dgm:cxn modelId="{40E23A91-C4B6-7D4D-AA37-5D6B2C090B6D}" type="presParOf" srcId="{7FC06638-5023-694E-9111-8B8176BD4437}" destId="{22746ACC-F27B-FE41-877C-746733D1B24B}" srcOrd="0" destOrd="0" presId="urn:microsoft.com/office/officeart/2005/8/layout/hChevron3"/>
    <dgm:cxn modelId="{AD279C1D-27B6-B747-A3B5-9EAB61212967}" type="presParOf" srcId="{7FC06638-5023-694E-9111-8B8176BD4437}" destId="{80A3A7E3-B1FD-4147-976D-0E7B13E1209B}" srcOrd="1" destOrd="0" presId="urn:microsoft.com/office/officeart/2005/8/layout/hChevron3"/>
    <dgm:cxn modelId="{2D44811B-2B14-DB46-A598-D9ADC0982FF0}" type="presParOf" srcId="{7FC06638-5023-694E-9111-8B8176BD4437}" destId="{4BF61325-F50A-EC4E-9930-63383970FF7D}" srcOrd="2" destOrd="0" presId="urn:microsoft.com/office/officeart/2005/8/layout/hChevron3"/>
    <dgm:cxn modelId="{BE939FBD-ABE3-804A-BB8D-9E36F8B4E21C}" type="presParOf" srcId="{7FC06638-5023-694E-9111-8B8176BD4437}" destId="{A502A71E-E895-A542-959B-C2B140F0FA8F}" srcOrd="3" destOrd="0" presId="urn:microsoft.com/office/officeart/2005/8/layout/hChevron3"/>
    <dgm:cxn modelId="{98BE497B-F4AE-5747-91F7-FA273B0E68A4}" type="presParOf" srcId="{7FC06638-5023-694E-9111-8B8176BD4437}" destId="{1D255B4B-310C-9A42-B4ED-0B43FC4F540B}" srcOrd="4" destOrd="0" presId="urn:microsoft.com/office/officeart/2005/8/layout/hChevron3"/>
    <dgm:cxn modelId="{F83988F5-886E-2641-8DCF-2C8D5CE4C2B9}" type="presParOf" srcId="{7FC06638-5023-694E-9111-8B8176BD4437}" destId="{457591A5-01CA-6F44-90AA-95E052050815}" srcOrd="5" destOrd="0" presId="urn:microsoft.com/office/officeart/2005/8/layout/hChevron3"/>
    <dgm:cxn modelId="{5074FDA3-3BD9-9C4A-9420-C5DBD5D50BC2}" type="presParOf" srcId="{7FC06638-5023-694E-9111-8B8176BD4437}" destId="{A1B53E5A-717C-DD47-8D3E-2BC8F5F4E486}"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3C58D7-6BDD-2645-AB10-ECFD7638094A}" type="doc">
      <dgm:prSet loTypeId="urn:microsoft.com/office/officeart/2009/3/layout/StepUpProcess" loCatId="" qsTypeId="urn:microsoft.com/office/officeart/2005/8/quickstyle/simple2" qsCatId="simple" csTypeId="urn:microsoft.com/office/officeart/2005/8/colors/colorful1" csCatId="colorful" phldr="1"/>
      <dgm:spPr/>
      <dgm:t>
        <a:bodyPr/>
        <a:lstStyle/>
        <a:p>
          <a:endParaRPr lang="en-US"/>
        </a:p>
      </dgm:t>
    </dgm:pt>
    <dgm:pt modelId="{764A4C86-7B2A-F74F-869F-7EE96E8762F1}">
      <dgm:prSet phldrT="[Text]"/>
      <dgm:spPr/>
      <dgm:t>
        <a:bodyPr/>
        <a:lstStyle/>
        <a:p>
          <a:pPr>
            <a:lnSpc>
              <a:spcPct val="90000"/>
            </a:lnSpc>
          </a:pPr>
          <a:r>
            <a:rPr lang="en-US" sz="1300" dirty="0" smtClean="0"/>
            <a:t>Experience</a:t>
          </a:r>
          <a:endParaRPr lang="en-US" sz="1300" dirty="0"/>
        </a:p>
      </dgm:t>
    </dgm:pt>
    <dgm:pt modelId="{E37F87FF-BAE7-F141-8728-63F216F49AC6}" type="parTrans" cxnId="{E31CE423-5BD6-F442-AA7A-AFFEF657FF2C}">
      <dgm:prSet/>
      <dgm:spPr/>
      <dgm:t>
        <a:bodyPr/>
        <a:lstStyle/>
        <a:p>
          <a:endParaRPr lang="en-US"/>
        </a:p>
      </dgm:t>
    </dgm:pt>
    <dgm:pt modelId="{050D1AF6-19AB-DA4D-B49E-F9AF9638E665}" type="sibTrans" cxnId="{E31CE423-5BD6-F442-AA7A-AFFEF657FF2C}">
      <dgm:prSet/>
      <dgm:spPr/>
      <dgm:t>
        <a:bodyPr/>
        <a:lstStyle/>
        <a:p>
          <a:endParaRPr lang="en-US"/>
        </a:p>
      </dgm:t>
    </dgm:pt>
    <dgm:pt modelId="{1203D59B-2DCA-6A4C-AAE5-EAEEF4DC1A49}">
      <dgm:prSet phldrT="[Text]"/>
      <dgm:spPr/>
      <dgm:t>
        <a:bodyPr/>
        <a:lstStyle/>
        <a:p>
          <a:pPr>
            <a:lnSpc>
              <a:spcPct val="90000"/>
            </a:lnSpc>
          </a:pPr>
          <a:r>
            <a:rPr lang="en-US" sz="1300" dirty="0" smtClean="0"/>
            <a:t>Industry Knowledge</a:t>
          </a:r>
        </a:p>
      </dgm:t>
    </dgm:pt>
    <dgm:pt modelId="{5DA3CCCC-6173-A743-BAF7-8776B9199E60}" type="parTrans" cxnId="{920F5E07-4741-6843-B704-989D5BBBDC05}">
      <dgm:prSet/>
      <dgm:spPr/>
      <dgm:t>
        <a:bodyPr/>
        <a:lstStyle/>
        <a:p>
          <a:endParaRPr lang="en-US"/>
        </a:p>
      </dgm:t>
    </dgm:pt>
    <dgm:pt modelId="{B6A6EBDC-5E41-2042-8B0A-67F55823E8A7}" type="sibTrans" cxnId="{920F5E07-4741-6843-B704-989D5BBBDC05}">
      <dgm:prSet/>
      <dgm:spPr/>
      <dgm:t>
        <a:bodyPr/>
        <a:lstStyle/>
        <a:p>
          <a:endParaRPr lang="en-US"/>
        </a:p>
      </dgm:t>
    </dgm:pt>
    <dgm:pt modelId="{2062EB0B-0252-D34D-A78D-C6A2DBA7360F}">
      <dgm:prSet phldrT="[Text]" custT="1"/>
      <dgm:spPr/>
      <dgm:t>
        <a:bodyPr/>
        <a:lstStyle/>
        <a:p>
          <a:pPr>
            <a:lnSpc>
              <a:spcPct val="110000"/>
            </a:lnSpc>
          </a:pPr>
          <a:r>
            <a:rPr lang="en-US" sz="1050" dirty="0" smtClean="0"/>
            <a:t>Our team has been in the deregulated energy market for several years</a:t>
          </a:r>
          <a:endParaRPr lang="en-US" sz="1050" dirty="0"/>
        </a:p>
      </dgm:t>
    </dgm:pt>
    <dgm:pt modelId="{6C80E270-8312-CC46-94DF-3AAF4C4403ED}" type="parTrans" cxnId="{D056090A-A2AD-4A46-A4F9-2329EC80F563}">
      <dgm:prSet/>
      <dgm:spPr/>
      <dgm:t>
        <a:bodyPr/>
        <a:lstStyle/>
        <a:p>
          <a:endParaRPr lang="en-US"/>
        </a:p>
      </dgm:t>
    </dgm:pt>
    <dgm:pt modelId="{BF7DC84E-37D5-944E-96A3-ED9D46C1E83F}" type="sibTrans" cxnId="{D056090A-A2AD-4A46-A4F9-2329EC80F563}">
      <dgm:prSet/>
      <dgm:spPr/>
      <dgm:t>
        <a:bodyPr/>
        <a:lstStyle/>
        <a:p>
          <a:endParaRPr lang="en-US"/>
        </a:p>
      </dgm:t>
    </dgm:pt>
    <dgm:pt modelId="{7296264D-F8B4-EF4C-8332-853381D97DD2}">
      <dgm:prSet phldrT="[Text]" custT="1"/>
      <dgm:spPr/>
      <dgm:t>
        <a:bodyPr/>
        <a:lstStyle/>
        <a:p>
          <a:pPr>
            <a:lnSpc>
              <a:spcPct val="110000"/>
            </a:lnSpc>
          </a:pPr>
          <a:r>
            <a:rPr lang="en-US" sz="1050" dirty="0" smtClean="0"/>
            <a:t>Strong, long-standing relationships with the top Energy Suppliers in the industry</a:t>
          </a:r>
          <a:endParaRPr lang="en-US" sz="1050" dirty="0"/>
        </a:p>
      </dgm:t>
    </dgm:pt>
    <dgm:pt modelId="{C13C38AB-6222-6C44-B114-6C7129F20C92}" type="parTrans" cxnId="{76A3FC83-57D0-1B48-90E2-CB8A308574A2}">
      <dgm:prSet/>
      <dgm:spPr/>
      <dgm:t>
        <a:bodyPr/>
        <a:lstStyle/>
        <a:p>
          <a:endParaRPr lang="en-US"/>
        </a:p>
      </dgm:t>
    </dgm:pt>
    <dgm:pt modelId="{1BAA45D1-B165-E74E-B72B-9D5465CC7985}" type="sibTrans" cxnId="{76A3FC83-57D0-1B48-90E2-CB8A308574A2}">
      <dgm:prSet/>
      <dgm:spPr/>
      <dgm:t>
        <a:bodyPr/>
        <a:lstStyle/>
        <a:p>
          <a:endParaRPr lang="en-US"/>
        </a:p>
      </dgm:t>
    </dgm:pt>
    <dgm:pt modelId="{1F0F72EC-6639-6142-9C75-90997C2D6B8D}">
      <dgm:prSet phldrT="[Text]" custT="1"/>
      <dgm:spPr/>
      <dgm:t>
        <a:bodyPr/>
        <a:lstStyle/>
        <a:p>
          <a:pPr>
            <a:lnSpc>
              <a:spcPct val="110000"/>
            </a:lnSpc>
          </a:pPr>
          <a:r>
            <a:rPr lang="en-US" sz="1050" dirty="0" smtClean="0"/>
            <a:t>Executives have over 4 decades in the energy and the commodities markets</a:t>
          </a:r>
          <a:endParaRPr lang="en-US" sz="1050" dirty="0"/>
        </a:p>
      </dgm:t>
    </dgm:pt>
    <dgm:pt modelId="{980892FC-61A6-DD48-9509-535F1F7FB8AE}" type="parTrans" cxnId="{2EB180A8-B9C2-9847-92FB-8006BAAEFD23}">
      <dgm:prSet/>
      <dgm:spPr/>
      <dgm:t>
        <a:bodyPr/>
        <a:lstStyle/>
        <a:p>
          <a:endParaRPr lang="en-US"/>
        </a:p>
      </dgm:t>
    </dgm:pt>
    <dgm:pt modelId="{21B79001-D23F-3B48-8AB7-3C075A1A4957}" type="sibTrans" cxnId="{2EB180A8-B9C2-9847-92FB-8006BAAEFD23}">
      <dgm:prSet/>
      <dgm:spPr/>
      <dgm:t>
        <a:bodyPr/>
        <a:lstStyle/>
        <a:p>
          <a:endParaRPr lang="en-US"/>
        </a:p>
      </dgm:t>
    </dgm:pt>
    <dgm:pt modelId="{5B574436-3DED-7F4B-BD2E-7FE0E57CF7FE}">
      <dgm:prSet phldrT="[Text]" custT="1"/>
      <dgm:spPr/>
      <dgm:t>
        <a:bodyPr/>
        <a:lstStyle/>
        <a:p>
          <a:pPr>
            <a:lnSpc>
              <a:spcPct val="110000"/>
            </a:lnSpc>
          </a:pPr>
          <a:r>
            <a:rPr lang="en-US" sz="1050" dirty="0" smtClean="0"/>
            <a:t>Experience in analyzing the movements and price patterns of the energy markets</a:t>
          </a:r>
          <a:endParaRPr lang="en-US" sz="1050" dirty="0"/>
        </a:p>
      </dgm:t>
    </dgm:pt>
    <dgm:pt modelId="{F99C67D5-0710-B54E-9CD8-89A6149F7627}" type="parTrans" cxnId="{DDE1535F-9026-5D4F-9300-DD48BAA91AE6}">
      <dgm:prSet/>
      <dgm:spPr/>
      <dgm:t>
        <a:bodyPr/>
        <a:lstStyle/>
        <a:p>
          <a:endParaRPr lang="en-US"/>
        </a:p>
      </dgm:t>
    </dgm:pt>
    <dgm:pt modelId="{5AEAE144-AA14-AE45-925E-4734B3A171DD}" type="sibTrans" cxnId="{DDE1535F-9026-5D4F-9300-DD48BAA91AE6}">
      <dgm:prSet/>
      <dgm:spPr/>
      <dgm:t>
        <a:bodyPr/>
        <a:lstStyle/>
        <a:p>
          <a:endParaRPr lang="en-US"/>
        </a:p>
      </dgm:t>
    </dgm:pt>
    <dgm:pt modelId="{B5E72B84-4CB0-7F49-AB3F-570AA750EAFC}">
      <dgm:prSet phldrT="[Text]" custT="1"/>
      <dgm:spPr/>
      <dgm:t>
        <a:bodyPr/>
        <a:lstStyle/>
        <a:p>
          <a:pPr>
            <a:lnSpc>
              <a:spcPct val="110000"/>
            </a:lnSpc>
          </a:pPr>
          <a:r>
            <a:rPr lang="en-US" sz="1400" dirty="0" smtClean="0"/>
            <a:t>Size</a:t>
          </a:r>
          <a:endParaRPr lang="en-US" sz="1400" dirty="0"/>
        </a:p>
      </dgm:t>
    </dgm:pt>
    <dgm:pt modelId="{19E4F3E1-2CC0-7A49-8A70-8A0A0355FB84}" type="parTrans" cxnId="{AA3DC61E-5012-144B-8466-49EF6BF82F1E}">
      <dgm:prSet/>
      <dgm:spPr/>
      <dgm:t>
        <a:bodyPr/>
        <a:lstStyle/>
        <a:p>
          <a:endParaRPr lang="en-US"/>
        </a:p>
      </dgm:t>
    </dgm:pt>
    <dgm:pt modelId="{2B791F13-70BA-D84E-97D8-57A613D74758}" type="sibTrans" cxnId="{AA3DC61E-5012-144B-8466-49EF6BF82F1E}">
      <dgm:prSet/>
      <dgm:spPr/>
      <dgm:t>
        <a:bodyPr/>
        <a:lstStyle/>
        <a:p>
          <a:endParaRPr lang="en-US"/>
        </a:p>
      </dgm:t>
    </dgm:pt>
    <dgm:pt modelId="{03773872-4C02-B34B-910C-E36C8756AB39}">
      <dgm:prSet phldrT="[Text]" custT="1"/>
      <dgm:spPr/>
      <dgm:t>
        <a:bodyPr/>
        <a:lstStyle/>
        <a:p>
          <a:pPr>
            <a:lnSpc>
              <a:spcPct val="110000"/>
            </a:lnSpc>
          </a:pPr>
          <a:r>
            <a:rPr lang="en-US" sz="1000" dirty="0" smtClean="0"/>
            <a:t>The Power Company's team has assisted over 2.5 million clients</a:t>
          </a:r>
          <a:endParaRPr lang="en-US" sz="1000" dirty="0"/>
        </a:p>
      </dgm:t>
    </dgm:pt>
    <dgm:pt modelId="{A5B2C95A-0D2F-E84D-B2AF-33CC3D14A6A4}" type="parTrans" cxnId="{750D4A0F-217A-8A4E-BEDA-CF4F98026B79}">
      <dgm:prSet/>
      <dgm:spPr/>
      <dgm:t>
        <a:bodyPr/>
        <a:lstStyle/>
        <a:p>
          <a:endParaRPr lang="en-US"/>
        </a:p>
      </dgm:t>
    </dgm:pt>
    <dgm:pt modelId="{DEAC97D6-CB95-3F4C-8D26-D7206F4391A3}" type="sibTrans" cxnId="{750D4A0F-217A-8A4E-BEDA-CF4F98026B79}">
      <dgm:prSet/>
      <dgm:spPr/>
      <dgm:t>
        <a:bodyPr/>
        <a:lstStyle/>
        <a:p>
          <a:endParaRPr lang="en-US"/>
        </a:p>
      </dgm:t>
    </dgm:pt>
    <dgm:pt modelId="{2F11561E-C3EB-514D-B0A6-5FE80F6BC4CF}">
      <dgm:prSet phldrT="[Text]" custT="1"/>
      <dgm:spPr/>
      <dgm:t>
        <a:bodyPr/>
        <a:lstStyle/>
        <a:p>
          <a:pPr>
            <a:lnSpc>
              <a:spcPct val="110000"/>
            </a:lnSpc>
          </a:pPr>
          <a:r>
            <a:rPr lang="en-US" sz="1000" dirty="0" smtClean="0"/>
            <a:t>TPC’s team has serviced in excess of 2 billion kwh (kilowatt hours) for our loyal clients</a:t>
          </a:r>
          <a:endParaRPr lang="en-US" sz="1000" dirty="0"/>
        </a:p>
      </dgm:t>
    </dgm:pt>
    <dgm:pt modelId="{115D4309-1E7B-A145-99B1-0BD9B97C4128}" type="parTrans" cxnId="{CC556313-645C-AB48-AF80-64DB24A2CB47}">
      <dgm:prSet/>
      <dgm:spPr/>
      <dgm:t>
        <a:bodyPr/>
        <a:lstStyle/>
        <a:p>
          <a:endParaRPr lang="en-US"/>
        </a:p>
      </dgm:t>
    </dgm:pt>
    <dgm:pt modelId="{D1EDFD37-9574-874F-8C92-22A19333B0A7}" type="sibTrans" cxnId="{CC556313-645C-AB48-AF80-64DB24A2CB47}">
      <dgm:prSet/>
      <dgm:spPr/>
      <dgm:t>
        <a:bodyPr/>
        <a:lstStyle/>
        <a:p>
          <a:endParaRPr lang="en-US"/>
        </a:p>
      </dgm:t>
    </dgm:pt>
    <dgm:pt modelId="{B00B439F-85E4-7841-ABE1-88765BC8A1BC}">
      <dgm:prSet phldrT="[Text]" custT="1"/>
      <dgm:spPr/>
      <dgm:t>
        <a:bodyPr/>
        <a:lstStyle/>
        <a:p>
          <a:pPr>
            <a:lnSpc>
              <a:spcPct val="110000"/>
            </a:lnSpc>
          </a:pPr>
          <a:r>
            <a:rPr lang="en-US" sz="1000" dirty="0" smtClean="0"/>
            <a:t>TPC’s team has serviced over $500,000,000 in energy billing in just the last 5 years</a:t>
          </a:r>
          <a:endParaRPr lang="en-US" sz="1000" dirty="0"/>
        </a:p>
      </dgm:t>
    </dgm:pt>
    <dgm:pt modelId="{DB00D353-0100-7845-BDB7-D96202061F26}" type="parTrans" cxnId="{08384219-FA16-A140-8F31-035A6F6C1459}">
      <dgm:prSet/>
      <dgm:spPr/>
      <dgm:t>
        <a:bodyPr/>
        <a:lstStyle/>
        <a:p>
          <a:endParaRPr lang="en-US"/>
        </a:p>
      </dgm:t>
    </dgm:pt>
    <dgm:pt modelId="{F83458B4-8DF0-5A48-864B-083B18F364B1}" type="sibTrans" cxnId="{08384219-FA16-A140-8F31-035A6F6C1459}">
      <dgm:prSet/>
      <dgm:spPr/>
      <dgm:t>
        <a:bodyPr/>
        <a:lstStyle/>
        <a:p>
          <a:endParaRPr lang="en-US"/>
        </a:p>
      </dgm:t>
    </dgm:pt>
    <dgm:pt modelId="{021AA5FC-A93C-0540-A9A1-E8D7250800E5}">
      <dgm:prSet phldrT="[Text]" custT="1"/>
      <dgm:spPr/>
      <dgm:t>
        <a:bodyPr/>
        <a:lstStyle/>
        <a:p>
          <a:pPr>
            <a:lnSpc>
              <a:spcPct val="110000"/>
            </a:lnSpc>
          </a:pPr>
          <a:r>
            <a:rPr lang="en-US" sz="1050" dirty="0" smtClean="0"/>
            <a:t>Because of our intricate knowledge of how the energy markets work, we bring suppliers to a level playing field. Our Energy Consultants are able to efficiently explain the energy markets so that our clients know exactly what they can expect.</a:t>
          </a:r>
        </a:p>
      </dgm:t>
    </dgm:pt>
    <dgm:pt modelId="{AA5A9C2B-2DDA-AD47-93B3-0669A2002B64}" type="parTrans" cxnId="{C78909A9-EF08-8542-9879-468D53FB09BC}">
      <dgm:prSet/>
      <dgm:spPr/>
      <dgm:t>
        <a:bodyPr/>
        <a:lstStyle/>
        <a:p>
          <a:endParaRPr lang="en-US"/>
        </a:p>
      </dgm:t>
    </dgm:pt>
    <dgm:pt modelId="{9D6F79CB-F4F6-8048-8F0A-B4324D45EC53}" type="sibTrans" cxnId="{C78909A9-EF08-8542-9879-468D53FB09BC}">
      <dgm:prSet/>
      <dgm:spPr/>
      <dgm:t>
        <a:bodyPr/>
        <a:lstStyle/>
        <a:p>
          <a:endParaRPr lang="en-US"/>
        </a:p>
      </dgm:t>
    </dgm:pt>
    <dgm:pt modelId="{D7995628-6AD4-2445-8595-5B4BA7C23F01}">
      <dgm:prSet phldrT="[Text]" custT="1"/>
      <dgm:spPr/>
      <dgm:t>
        <a:bodyPr/>
        <a:lstStyle/>
        <a:p>
          <a:pPr>
            <a:lnSpc>
              <a:spcPct val="110000"/>
            </a:lnSpc>
          </a:pPr>
          <a:r>
            <a:rPr lang="en-US" sz="1400" dirty="0" smtClean="0"/>
            <a:t>Value</a:t>
          </a:r>
        </a:p>
      </dgm:t>
    </dgm:pt>
    <dgm:pt modelId="{EC314243-2E50-4846-944B-70692DDDD976}" type="parTrans" cxnId="{40C2E9E8-6FD6-BA47-B579-B0FBF318E37E}">
      <dgm:prSet/>
      <dgm:spPr/>
      <dgm:t>
        <a:bodyPr/>
        <a:lstStyle/>
        <a:p>
          <a:endParaRPr lang="en-US"/>
        </a:p>
      </dgm:t>
    </dgm:pt>
    <dgm:pt modelId="{95086D3A-1753-D54D-B02C-1F5830194677}" type="sibTrans" cxnId="{40C2E9E8-6FD6-BA47-B579-B0FBF318E37E}">
      <dgm:prSet/>
      <dgm:spPr/>
      <dgm:t>
        <a:bodyPr/>
        <a:lstStyle/>
        <a:p>
          <a:endParaRPr lang="en-US"/>
        </a:p>
      </dgm:t>
    </dgm:pt>
    <dgm:pt modelId="{38BDC385-23A5-2746-8135-0C6B6BCB78C6}">
      <dgm:prSet phldrT="[Text]" custT="1"/>
      <dgm:spPr/>
      <dgm:t>
        <a:bodyPr/>
        <a:lstStyle/>
        <a:p>
          <a:pPr>
            <a:lnSpc>
              <a:spcPct val="110000"/>
            </a:lnSpc>
          </a:pPr>
          <a:r>
            <a:rPr lang="en-US" sz="1050" dirty="0" smtClean="0"/>
            <a:t>They/we own our contracts</a:t>
          </a:r>
        </a:p>
      </dgm:t>
    </dgm:pt>
    <dgm:pt modelId="{BADC04B3-50C0-DA42-BD22-DF938308A1EB}" type="parTrans" cxnId="{A9E50D5C-5C23-5845-A711-A71C681ABBEB}">
      <dgm:prSet/>
      <dgm:spPr/>
      <dgm:t>
        <a:bodyPr/>
        <a:lstStyle/>
        <a:p>
          <a:endParaRPr lang="en-US"/>
        </a:p>
      </dgm:t>
    </dgm:pt>
    <dgm:pt modelId="{667E7DE9-EC46-A848-9851-F3DEB09FE33A}" type="sibTrans" cxnId="{A9E50D5C-5C23-5845-A711-A71C681ABBEB}">
      <dgm:prSet/>
      <dgm:spPr/>
      <dgm:t>
        <a:bodyPr/>
        <a:lstStyle/>
        <a:p>
          <a:endParaRPr lang="en-US"/>
        </a:p>
      </dgm:t>
    </dgm:pt>
    <dgm:pt modelId="{2652EFF4-F58E-9D48-948C-B198878DE5B0}" type="pres">
      <dgm:prSet presAssocID="{6B3C58D7-6BDD-2645-AB10-ECFD7638094A}" presName="rootnode" presStyleCnt="0">
        <dgm:presLayoutVars>
          <dgm:chMax/>
          <dgm:chPref/>
          <dgm:dir/>
          <dgm:animLvl val="lvl"/>
        </dgm:presLayoutVars>
      </dgm:prSet>
      <dgm:spPr/>
      <dgm:t>
        <a:bodyPr/>
        <a:lstStyle/>
        <a:p>
          <a:endParaRPr lang="en-US"/>
        </a:p>
      </dgm:t>
    </dgm:pt>
    <dgm:pt modelId="{AC13B328-BF86-C24B-B001-B6D08FC66DB9}" type="pres">
      <dgm:prSet presAssocID="{D7995628-6AD4-2445-8595-5B4BA7C23F01}" presName="composite" presStyleCnt="0"/>
      <dgm:spPr/>
    </dgm:pt>
    <dgm:pt modelId="{CB51B9A8-9658-6B45-9288-6DE16B0F3228}" type="pres">
      <dgm:prSet presAssocID="{D7995628-6AD4-2445-8595-5B4BA7C23F01}" presName="LShape" presStyleLbl="alignNode1" presStyleIdx="0" presStyleCnt="7"/>
      <dgm:spPr/>
    </dgm:pt>
    <dgm:pt modelId="{25654422-E182-1340-A723-787933D755B1}" type="pres">
      <dgm:prSet presAssocID="{D7995628-6AD4-2445-8595-5B4BA7C23F01}" presName="ParentText" presStyleLbl="revTx" presStyleIdx="0" presStyleCnt="4">
        <dgm:presLayoutVars>
          <dgm:chMax val="0"/>
          <dgm:chPref val="0"/>
          <dgm:bulletEnabled val="1"/>
        </dgm:presLayoutVars>
      </dgm:prSet>
      <dgm:spPr/>
      <dgm:t>
        <a:bodyPr/>
        <a:lstStyle/>
        <a:p>
          <a:endParaRPr lang="en-US"/>
        </a:p>
      </dgm:t>
    </dgm:pt>
    <dgm:pt modelId="{46BF94BE-F983-0847-AE70-92309630628B}" type="pres">
      <dgm:prSet presAssocID="{D7995628-6AD4-2445-8595-5B4BA7C23F01}" presName="Triangle" presStyleLbl="alignNode1" presStyleIdx="1" presStyleCnt="7"/>
      <dgm:spPr/>
    </dgm:pt>
    <dgm:pt modelId="{996BB164-E405-3B48-B9A7-259116C6D54A}" type="pres">
      <dgm:prSet presAssocID="{95086D3A-1753-D54D-B02C-1F5830194677}" presName="sibTrans" presStyleCnt="0"/>
      <dgm:spPr/>
    </dgm:pt>
    <dgm:pt modelId="{A7D9C9C9-B115-7342-860F-40D0335A182C}" type="pres">
      <dgm:prSet presAssocID="{95086D3A-1753-D54D-B02C-1F5830194677}" presName="space" presStyleCnt="0"/>
      <dgm:spPr/>
    </dgm:pt>
    <dgm:pt modelId="{16B62FA1-FA19-7D4A-9CC1-44D04F17E2CD}" type="pres">
      <dgm:prSet presAssocID="{B5E72B84-4CB0-7F49-AB3F-570AA750EAFC}" presName="composite" presStyleCnt="0"/>
      <dgm:spPr/>
    </dgm:pt>
    <dgm:pt modelId="{81B0E826-8AFC-D54B-9286-2EF9BE7298EE}" type="pres">
      <dgm:prSet presAssocID="{B5E72B84-4CB0-7F49-AB3F-570AA750EAFC}" presName="LShape" presStyleLbl="alignNode1" presStyleIdx="2" presStyleCnt="7" custLinFactNeighborX="-102" custLinFactNeighborY="-19324"/>
      <dgm:spPr/>
    </dgm:pt>
    <dgm:pt modelId="{3016E557-07F3-7945-987D-4F74BA38B19B}" type="pres">
      <dgm:prSet presAssocID="{B5E72B84-4CB0-7F49-AB3F-570AA750EAFC}" presName="ParentText" presStyleLbl="revTx" presStyleIdx="1" presStyleCnt="4" custScaleX="111596" custScaleY="164263" custLinFactNeighborX="11301" custLinFactNeighborY="15975">
        <dgm:presLayoutVars>
          <dgm:chMax val="0"/>
          <dgm:chPref val="0"/>
          <dgm:bulletEnabled val="1"/>
        </dgm:presLayoutVars>
      </dgm:prSet>
      <dgm:spPr/>
      <dgm:t>
        <a:bodyPr/>
        <a:lstStyle/>
        <a:p>
          <a:endParaRPr lang="en-US"/>
        </a:p>
      </dgm:t>
    </dgm:pt>
    <dgm:pt modelId="{9DD6B562-0261-BC4C-A0BF-06866F7502F9}" type="pres">
      <dgm:prSet presAssocID="{B5E72B84-4CB0-7F49-AB3F-570AA750EAFC}" presName="Triangle" presStyleLbl="alignNode1" presStyleIdx="3" presStyleCnt="7" custLinFactNeighborX="42389" custLinFactNeighborY="-49144"/>
      <dgm:spPr/>
    </dgm:pt>
    <dgm:pt modelId="{BD0A8B45-0FB3-EE44-9CE1-8DC62042C179}" type="pres">
      <dgm:prSet presAssocID="{2B791F13-70BA-D84E-97D8-57A613D74758}" presName="sibTrans" presStyleCnt="0"/>
      <dgm:spPr/>
    </dgm:pt>
    <dgm:pt modelId="{BC35F4CF-9923-E74B-97BC-B37F38180231}" type="pres">
      <dgm:prSet presAssocID="{2B791F13-70BA-D84E-97D8-57A613D74758}" presName="space" presStyleCnt="0"/>
      <dgm:spPr/>
    </dgm:pt>
    <dgm:pt modelId="{D734CCCD-F7B4-FD4A-8ACA-60D9EE81768C}" type="pres">
      <dgm:prSet presAssocID="{1203D59B-2DCA-6A4C-AAE5-EAEEF4DC1A49}" presName="composite" presStyleCnt="0"/>
      <dgm:spPr/>
    </dgm:pt>
    <dgm:pt modelId="{5D25E355-425E-0F45-87E7-4E1BBB093E91}" type="pres">
      <dgm:prSet presAssocID="{1203D59B-2DCA-6A4C-AAE5-EAEEF4DC1A49}" presName="LShape" presStyleLbl="alignNode1" presStyleIdx="4" presStyleCnt="7"/>
      <dgm:spPr/>
    </dgm:pt>
    <dgm:pt modelId="{A6E84E41-3D4C-1343-9A5A-9EBB3CA6D7DF}" type="pres">
      <dgm:prSet presAssocID="{1203D59B-2DCA-6A4C-AAE5-EAEEF4DC1A49}" presName="ParentText" presStyleLbl="revTx" presStyleIdx="2" presStyleCnt="4" custScaleX="120434" custScaleY="120271" custLinFactNeighborX="14163" custLinFactNeighborY="19748">
        <dgm:presLayoutVars>
          <dgm:chMax val="0"/>
          <dgm:chPref val="0"/>
          <dgm:bulletEnabled val="1"/>
        </dgm:presLayoutVars>
      </dgm:prSet>
      <dgm:spPr/>
      <dgm:t>
        <a:bodyPr/>
        <a:lstStyle/>
        <a:p>
          <a:endParaRPr lang="en-US"/>
        </a:p>
      </dgm:t>
    </dgm:pt>
    <dgm:pt modelId="{8B71AEA7-37A9-8F47-9CD2-CABB3DFA4B51}" type="pres">
      <dgm:prSet presAssocID="{1203D59B-2DCA-6A4C-AAE5-EAEEF4DC1A49}" presName="Triangle" presStyleLbl="alignNode1" presStyleIdx="5" presStyleCnt="7"/>
      <dgm:spPr/>
    </dgm:pt>
    <dgm:pt modelId="{6692C50B-2E61-9042-8A99-9380A987FCC7}" type="pres">
      <dgm:prSet presAssocID="{B6A6EBDC-5E41-2042-8B0A-67F55823E8A7}" presName="sibTrans" presStyleCnt="0"/>
      <dgm:spPr/>
    </dgm:pt>
    <dgm:pt modelId="{DE2541F4-E8B7-3947-8A3E-C2BFE42DEF88}" type="pres">
      <dgm:prSet presAssocID="{B6A6EBDC-5E41-2042-8B0A-67F55823E8A7}" presName="space" presStyleCnt="0"/>
      <dgm:spPr/>
    </dgm:pt>
    <dgm:pt modelId="{E34AC9BB-8C47-E24F-A001-02F4C0F73E0B}" type="pres">
      <dgm:prSet presAssocID="{764A4C86-7B2A-F74F-869F-7EE96E8762F1}" presName="composite" presStyleCnt="0"/>
      <dgm:spPr/>
    </dgm:pt>
    <dgm:pt modelId="{DFF284D7-E7A6-A540-AD84-3FD5558B3827}" type="pres">
      <dgm:prSet presAssocID="{764A4C86-7B2A-F74F-869F-7EE96E8762F1}" presName="LShape" presStyleLbl="alignNode1" presStyleIdx="6" presStyleCnt="7" custLinFactNeighborX="-3102" custLinFactNeighborY="-14457"/>
      <dgm:spPr/>
    </dgm:pt>
    <dgm:pt modelId="{9EFA0A31-CB0F-A249-B153-89266EC50B81}" type="pres">
      <dgm:prSet presAssocID="{764A4C86-7B2A-F74F-869F-7EE96E8762F1}" presName="ParentText" presStyleLbl="revTx" presStyleIdx="3" presStyleCnt="4" custLinFactNeighborX="43" custLinFactNeighborY="-5067">
        <dgm:presLayoutVars>
          <dgm:chMax val="0"/>
          <dgm:chPref val="0"/>
          <dgm:bulletEnabled val="1"/>
        </dgm:presLayoutVars>
      </dgm:prSet>
      <dgm:spPr/>
      <dgm:t>
        <a:bodyPr/>
        <a:lstStyle/>
        <a:p>
          <a:endParaRPr lang="en-US"/>
        </a:p>
      </dgm:t>
    </dgm:pt>
  </dgm:ptLst>
  <dgm:cxnLst>
    <dgm:cxn modelId="{134FB261-C5D4-C144-B7FA-D57B580FEAB7}" type="presOf" srcId="{03773872-4C02-B34B-910C-E36C8756AB39}" destId="{3016E557-07F3-7945-987D-4F74BA38B19B}" srcOrd="0" destOrd="1" presId="urn:microsoft.com/office/officeart/2009/3/layout/StepUpProcess"/>
    <dgm:cxn modelId="{DE362F8E-657C-DF4F-913A-FE7E45FF693E}" type="presOf" srcId="{6B3C58D7-6BDD-2645-AB10-ECFD7638094A}" destId="{2652EFF4-F58E-9D48-948C-B198878DE5B0}" srcOrd="0" destOrd="0" presId="urn:microsoft.com/office/officeart/2009/3/layout/StepUpProcess"/>
    <dgm:cxn modelId="{D056090A-A2AD-4A46-A4F9-2329EC80F563}" srcId="{764A4C86-7B2A-F74F-869F-7EE96E8762F1}" destId="{2062EB0B-0252-D34D-A78D-C6A2DBA7360F}" srcOrd="0" destOrd="0" parTransId="{6C80E270-8312-CC46-94DF-3AAF4C4403ED}" sibTransId="{BF7DC84E-37D5-944E-96A3-ED9D46C1E83F}"/>
    <dgm:cxn modelId="{750D4A0F-217A-8A4E-BEDA-CF4F98026B79}" srcId="{B5E72B84-4CB0-7F49-AB3F-570AA750EAFC}" destId="{03773872-4C02-B34B-910C-E36C8756AB39}" srcOrd="0" destOrd="0" parTransId="{A5B2C95A-0D2F-E84D-B2AF-33CC3D14A6A4}" sibTransId="{DEAC97D6-CB95-3F4C-8D26-D7206F4391A3}"/>
    <dgm:cxn modelId="{C78909A9-EF08-8542-9879-468D53FB09BC}" srcId="{1203D59B-2DCA-6A4C-AAE5-EAEEF4DC1A49}" destId="{021AA5FC-A93C-0540-A9A1-E8D7250800E5}" srcOrd="0" destOrd="0" parTransId="{AA5A9C2B-2DDA-AD47-93B3-0669A2002B64}" sibTransId="{9D6F79CB-F4F6-8048-8F0A-B4324D45EC53}"/>
    <dgm:cxn modelId="{E31CE423-5BD6-F442-AA7A-AFFEF657FF2C}" srcId="{6B3C58D7-6BDD-2645-AB10-ECFD7638094A}" destId="{764A4C86-7B2A-F74F-869F-7EE96E8762F1}" srcOrd="3" destOrd="0" parTransId="{E37F87FF-BAE7-F141-8728-63F216F49AC6}" sibTransId="{050D1AF6-19AB-DA4D-B49E-F9AF9638E665}"/>
    <dgm:cxn modelId="{08384219-FA16-A140-8F31-035A6F6C1459}" srcId="{B5E72B84-4CB0-7F49-AB3F-570AA750EAFC}" destId="{B00B439F-85E4-7841-ABE1-88765BC8A1BC}" srcOrd="2" destOrd="0" parTransId="{DB00D353-0100-7845-BDB7-D96202061F26}" sibTransId="{F83458B4-8DF0-5A48-864B-083B18F364B1}"/>
    <dgm:cxn modelId="{6E720B41-0CC7-2144-91F1-AA0D5DEA4872}" type="presOf" srcId="{38BDC385-23A5-2746-8135-0C6B6BCB78C6}" destId="{25654422-E182-1340-A723-787933D755B1}" srcOrd="0" destOrd="1" presId="urn:microsoft.com/office/officeart/2009/3/layout/StepUpProcess"/>
    <dgm:cxn modelId="{B6D2E8A7-04C2-0F4C-BE25-1AFBCA97761A}" type="presOf" srcId="{764A4C86-7B2A-F74F-869F-7EE96E8762F1}" destId="{9EFA0A31-CB0F-A249-B153-89266EC50B81}" srcOrd="0" destOrd="0" presId="urn:microsoft.com/office/officeart/2009/3/layout/StepUpProcess"/>
    <dgm:cxn modelId="{CC556313-645C-AB48-AF80-64DB24A2CB47}" srcId="{B5E72B84-4CB0-7F49-AB3F-570AA750EAFC}" destId="{2F11561E-C3EB-514D-B0A6-5FE80F6BC4CF}" srcOrd="1" destOrd="0" parTransId="{115D4309-1E7B-A145-99B1-0BD9B97C4128}" sibTransId="{D1EDFD37-9574-874F-8C92-22A19333B0A7}"/>
    <dgm:cxn modelId="{1CA3BFE3-69C9-6C44-9FD6-84843E7815E3}" type="presOf" srcId="{B00B439F-85E4-7841-ABE1-88765BC8A1BC}" destId="{3016E557-07F3-7945-987D-4F74BA38B19B}" srcOrd="0" destOrd="3" presId="urn:microsoft.com/office/officeart/2009/3/layout/StepUpProcess"/>
    <dgm:cxn modelId="{2A4BB261-C1FD-924D-AEBB-53323A02E8ED}" type="presOf" srcId="{021AA5FC-A93C-0540-A9A1-E8D7250800E5}" destId="{A6E84E41-3D4C-1343-9A5A-9EBB3CA6D7DF}" srcOrd="0" destOrd="1" presId="urn:microsoft.com/office/officeart/2009/3/layout/StepUpProcess"/>
    <dgm:cxn modelId="{DDE1535F-9026-5D4F-9300-DD48BAA91AE6}" srcId="{764A4C86-7B2A-F74F-869F-7EE96E8762F1}" destId="{5B574436-3DED-7F4B-BD2E-7FE0E57CF7FE}" srcOrd="3" destOrd="0" parTransId="{F99C67D5-0710-B54E-9CD8-89A6149F7627}" sibTransId="{5AEAE144-AA14-AE45-925E-4734B3A171DD}"/>
    <dgm:cxn modelId="{748BDCC6-B69A-BE4B-87D4-875012B86B2A}" type="presOf" srcId="{B5E72B84-4CB0-7F49-AB3F-570AA750EAFC}" destId="{3016E557-07F3-7945-987D-4F74BA38B19B}" srcOrd="0" destOrd="0" presId="urn:microsoft.com/office/officeart/2009/3/layout/StepUpProcess"/>
    <dgm:cxn modelId="{2CE89727-2A21-294B-AB73-5FFCC9D97A59}" type="presOf" srcId="{1F0F72EC-6639-6142-9C75-90997C2D6B8D}" destId="{9EFA0A31-CB0F-A249-B153-89266EC50B81}" srcOrd="0" destOrd="3" presId="urn:microsoft.com/office/officeart/2009/3/layout/StepUpProcess"/>
    <dgm:cxn modelId="{76A3FC83-57D0-1B48-90E2-CB8A308574A2}" srcId="{764A4C86-7B2A-F74F-869F-7EE96E8762F1}" destId="{7296264D-F8B4-EF4C-8332-853381D97DD2}" srcOrd="1" destOrd="0" parTransId="{C13C38AB-6222-6C44-B114-6C7129F20C92}" sibTransId="{1BAA45D1-B165-E74E-B72B-9D5465CC7985}"/>
    <dgm:cxn modelId="{702C393F-B325-E243-9B09-6348C60512C4}" type="presOf" srcId="{2062EB0B-0252-D34D-A78D-C6A2DBA7360F}" destId="{9EFA0A31-CB0F-A249-B153-89266EC50B81}" srcOrd="0" destOrd="1" presId="urn:microsoft.com/office/officeart/2009/3/layout/StepUpProcess"/>
    <dgm:cxn modelId="{AA3DC61E-5012-144B-8466-49EF6BF82F1E}" srcId="{6B3C58D7-6BDD-2645-AB10-ECFD7638094A}" destId="{B5E72B84-4CB0-7F49-AB3F-570AA750EAFC}" srcOrd="1" destOrd="0" parTransId="{19E4F3E1-2CC0-7A49-8A70-8A0A0355FB84}" sibTransId="{2B791F13-70BA-D84E-97D8-57A613D74758}"/>
    <dgm:cxn modelId="{42E1CB66-7450-824E-B3E2-251ECDFB07B4}" type="presOf" srcId="{7296264D-F8B4-EF4C-8332-853381D97DD2}" destId="{9EFA0A31-CB0F-A249-B153-89266EC50B81}" srcOrd="0" destOrd="2" presId="urn:microsoft.com/office/officeart/2009/3/layout/StepUpProcess"/>
    <dgm:cxn modelId="{FFEF4E0F-05CC-B746-800F-9C05FABF4B17}" type="presOf" srcId="{D7995628-6AD4-2445-8595-5B4BA7C23F01}" destId="{25654422-E182-1340-A723-787933D755B1}" srcOrd="0" destOrd="0" presId="urn:microsoft.com/office/officeart/2009/3/layout/StepUpProcess"/>
    <dgm:cxn modelId="{40C2E9E8-6FD6-BA47-B579-B0FBF318E37E}" srcId="{6B3C58D7-6BDD-2645-AB10-ECFD7638094A}" destId="{D7995628-6AD4-2445-8595-5B4BA7C23F01}" srcOrd="0" destOrd="0" parTransId="{EC314243-2E50-4846-944B-70692DDDD976}" sibTransId="{95086D3A-1753-D54D-B02C-1F5830194677}"/>
    <dgm:cxn modelId="{E371F0EB-8A83-E94B-B4E2-C5ED522B025F}" type="presOf" srcId="{2F11561E-C3EB-514D-B0A6-5FE80F6BC4CF}" destId="{3016E557-07F3-7945-987D-4F74BA38B19B}" srcOrd="0" destOrd="2" presId="urn:microsoft.com/office/officeart/2009/3/layout/StepUpProcess"/>
    <dgm:cxn modelId="{F9181E5C-474C-2C4A-9214-0369109EA2A0}" type="presOf" srcId="{1203D59B-2DCA-6A4C-AAE5-EAEEF4DC1A49}" destId="{A6E84E41-3D4C-1343-9A5A-9EBB3CA6D7DF}" srcOrd="0" destOrd="0" presId="urn:microsoft.com/office/officeart/2009/3/layout/StepUpProcess"/>
    <dgm:cxn modelId="{A9E50D5C-5C23-5845-A711-A71C681ABBEB}" srcId="{D7995628-6AD4-2445-8595-5B4BA7C23F01}" destId="{38BDC385-23A5-2746-8135-0C6B6BCB78C6}" srcOrd="0" destOrd="0" parTransId="{BADC04B3-50C0-DA42-BD22-DF938308A1EB}" sibTransId="{667E7DE9-EC46-A848-9851-F3DEB09FE33A}"/>
    <dgm:cxn modelId="{920F5E07-4741-6843-B704-989D5BBBDC05}" srcId="{6B3C58D7-6BDD-2645-AB10-ECFD7638094A}" destId="{1203D59B-2DCA-6A4C-AAE5-EAEEF4DC1A49}" srcOrd="2" destOrd="0" parTransId="{5DA3CCCC-6173-A743-BAF7-8776B9199E60}" sibTransId="{B6A6EBDC-5E41-2042-8B0A-67F55823E8A7}"/>
    <dgm:cxn modelId="{5114A239-4B01-0A4F-8FA8-315C80A44DE2}" type="presOf" srcId="{5B574436-3DED-7F4B-BD2E-7FE0E57CF7FE}" destId="{9EFA0A31-CB0F-A249-B153-89266EC50B81}" srcOrd="0" destOrd="4" presId="urn:microsoft.com/office/officeart/2009/3/layout/StepUpProcess"/>
    <dgm:cxn modelId="{2EB180A8-B9C2-9847-92FB-8006BAAEFD23}" srcId="{764A4C86-7B2A-F74F-869F-7EE96E8762F1}" destId="{1F0F72EC-6639-6142-9C75-90997C2D6B8D}" srcOrd="2" destOrd="0" parTransId="{980892FC-61A6-DD48-9509-535F1F7FB8AE}" sibTransId="{21B79001-D23F-3B48-8AB7-3C075A1A4957}"/>
    <dgm:cxn modelId="{ABEDA672-A877-4B4E-ACFF-CDA59F886ED4}" type="presParOf" srcId="{2652EFF4-F58E-9D48-948C-B198878DE5B0}" destId="{AC13B328-BF86-C24B-B001-B6D08FC66DB9}" srcOrd="0" destOrd="0" presId="urn:microsoft.com/office/officeart/2009/3/layout/StepUpProcess"/>
    <dgm:cxn modelId="{5F7D7469-8A61-D748-AE5A-F3AE7CC82BC5}" type="presParOf" srcId="{AC13B328-BF86-C24B-B001-B6D08FC66DB9}" destId="{CB51B9A8-9658-6B45-9288-6DE16B0F3228}" srcOrd="0" destOrd="0" presId="urn:microsoft.com/office/officeart/2009/3/layout/StepUpProcess"/>
    <dgm:cxn modelId="{837CF4BA-874C-BA4B-830D-3D9446509B89}" type="presParOf" srcId="{AC13B328-BF86-C24B-B001-B6D08FC66DB9}" destId="{25654422-E182-1340-A723-787933D755B1}" srcOrd="1" destOrd="0" presId="urn:microsoft.com/office/officeart/2009/3/layout/StepUpProcess"/>
    <dgm:cxn modelId="{86AF01EB-F913-904D-A2AE-9CE403C34807}" type="presParOf" srcId="{AC13B328-BF86-C24B-B001-B6D08FC66DB9}" destId="{46BF94BE-F983-0847-AE70-92309630628B}" srcOrd="2" destOrd="0" presId="urn:microsoft.com/office/officeart/2009/3/layout/StepUpProcess"/>
    <dgm:cxn modelId="{C28CAA9A-7EDB-4E49-8DD3-D22D4B98C188}" type="presParOf" srcId="{2652EFF4-F58E-9D48-948C-B198878DE5B0}" destId="{996BB164-E405-3B48-B9A7-259116C6D54A}" srcOrd="1" destOrd="0" presId="urn:microsoft.com/office/officeart/2009/3/layout/StepUpProcess"/>
    <dgm:cxn modelId="{1A5D7A60-89F8-0441-806F-832C6CC0CF89}" type="presParOf" srcId="{996BB164-E405-3B48-B9A7-259116C6D54A}" destId="{A7D9C9C9-B115-7342-860F-40D0335A182C}" srcOrd="0" destOrd="0" presId="urn:microsoft.com/office/officeart/2009/3/layout/StepUpProcess"/>
    <dgm:cxn modelId="{B3F5FA94-2C37-DE41-B648-7A4DB6F5B691}" type="presParOf" srcId="{2652EFF4-F58E-9D48-948C-B198878DE5B0}" destId="{16B62FA1-FA19-7D4A-9CC1-44D04F17E2CD}" srcOrd="2" destOrd="0" presId="urn:microsoft.com/office/officeart/2009/3/layout/StepUpProcess"/>
    <dgm:cxn modelId="{68EB8BBA-DB5B-3A46-9523-1DDE5DCDB967}" type="presParOf" srcId="{16B62FA1-FA19-7D4A-9CC1-44D04F17E2CD}" destId="{81B0E826-8AFC-D54B-9286-2EF9BE7298EE}" srcOrd="0" destOrd="0" presId="urn:microsoft.com/office/officeart/2009/3/layout/StepUpProcess"/>
    <dgm:cxn modelId="{8F34E4C5-874D-0841-B16A-17C52F22974E}" type="presParOf" srcId="{16B62FA1-FA19-7D4A-9CC1-44D04F17E2CD}" destId="{3016E557-07F3-7945-987D-4F74BA38B19B}" srcOrd="1" destOrd="0" presId="urn:microsoft.com/office/officeart/2009/3/layout/StepUpProcess"/>
    <dgm:cxn modelId="{369B78F4-3CD4-2542-9B96-49E8914659DC}" type="presParOf" srcId="{16B62FA1-FA19-7D4A-9CC1-44D04F17E2CD}" destId="{9DD6B562-0261-BC4C-A0BF-06866F7502F9}" srcOrd="2" destOrd="0" presId="urn:microsoft.com/office/officeart/2009/3/layout/StepUpProcess"/>
    <dgm:cxn modelId="{B8AAED93-0E99-7D45-94B1-BE1659C9EB97}" type="presParOf" srcId="{2652EFF4-F58E-9D48-948C-B198878DE5B0}" destId="{BD0A8B45-0FB3-EE44-9CE1-8DC62042C179}" srcOrd="3" destOrd="0" presId="urn:microsoft.com/office/officeart/2009/3/layout/StepUpProcess"/>
    <dgm:cxn modelId="{EFE9E1C8-7BC6-9B4D-96C5-B00F2F9FEAB4}" type="presParOf" srcId="{BD0A8B45-0FB3-EE44-9CE1-8DC62042C179}" destId="{BC35F4CF-9923-E74B-97BC-B37F38180231}" srcOrd="0" destOrd="0" presId="urn:microsoft.com/office/officeart/2009/3/layout/StepUpProcess"/>
    <dgm:cxn modelId="{ABEB515B-1D6E-E647-80EB-4EF872AFCEA1}" type="presParOf" srcId="{2652EFF4-F58E-9D48-948C-B198878DE5B0}" destId="{D734CCCD-F7B4-FD4A-8ACA-60D9EE81768C}" srcOrd="4" destOrd="0" presId="urn:microsoft.com/office/officeart/2009/3/layout/StepUpProcess"/>
    <dgm:cxn modelId="{1D69CBAA-AA87-E64A-A10C-B161ED0582E6}" type="presParOf" srcId="{D734CCCD-F7B4-FD4A-8ACA-60D9EE81768C}" destId="{5D25E355-425E-0F45-87E7-4E1BBB093E91}" srcOrd="0" destOrd="0" presId="urn:microsoft.com/office/officeart/2009/3/layout/StepUpProcess"/>
    <dgm:cxn modelId="{31313007-749A-3246-AEF0-3683D5135A81}" type="presParOf" srcId="{D734CCCD-F7B4-FD4A-8ACA-60D9EE81768C}" destId="{A6E84E41-3D4C-1343-9A5A-9EBB3CA6D7DF}" srcOrd="1" destOrd="0" presId="urn:microsoft.com/office/officeart/2009/3/layout/StepUpProcess"/>
    <dgm:cxn modelId="{990F7C11-6A92-A743-B137-7C75BFA32ADA}" type="presParOf" srcId="{D734CCCD-F7B4-FD4A-8ACA-60D9EE81768C}" destId="{8B71AEA7-37A9-8F47-9CD2-CABB3DFA4B51}" srcOrd="2" destOrd="0" presId="urn:microsoft.com/office/officeart/2009/3/layout/StepUpProcess"/>
    <dgm:cxn modelId="{AB1B430B-CF75-764A-B8FF-24D76B40418C}" type="presParOf" srcId="{2652EFF4-F58E-9D48-948C-B198878DE5B0}" destId="{6692C50B-2E61-9042-8A99-9380A987FCC7}" srcOrd="5" destOrd="0" presId="urn:microsoft.com/office/officeart/2009/3/layout/StepUpProcess"/>
    <dgm:cxn modelId="{0C0767E5-FCF2-BB44-B33A-024CF76317E2}" type="presParOf" srcId="{6692C50B-2E61-9042-8A99-9380A987FCC7}" destId="{DE2541F4-E8B7-3947-8A3E-C2BFE42DEF88}" srcOrd="0" destOrd="0" presId="urn:microsoft.com/office/officeart/2009/3/layout/StepUpProcess"/>
    <dgm:cxn modelId="{983324D0-11CB-B640-8A02-9B715F0B06FF}" type="presParOf" srcId="{2652EFF4-F58E-9D48-948C-B198878DE5B0}" destId="{E34AC9BB-8C47-E24F-A001-02F4C0F73E0B}" srcOrd="6" destOrd="0" presId="urn:microsoft.com/office/officeart/2009/3/layout/StepUpProcess"/>
    <dgm:cxn modelId="{D604DA0C-0CAA-0047-8155-567A34DA5C55}" type="presParOf" srcId="{E34AC9BB-8C47-E24F-A001-02F4C0F73E0B}" destId="{DFF284D7-E7A6-A540-AD84-3FD5558B3827}" srcOrd="0" destOrd="0" presId="urn:microsoft.com/office/officeart/2009/3/layout/StepUpProcess"/>
    <dgm:cxn modelId="{679CED4A-9CAA-7642-909E-5161C507BFEE}" type="presParOf" srcId="{E34AC9BB-8C47-E24F-A001-02F4C0F73E0B}" destId="{9EFA0A31-CB0F-A249-B153-89266EC50B8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F9924D-3F09-C64B-BB4A-1D9C429ABFF0}" type="doc">
      <dgm:prSet loTypeId="urn:microsoft.com/office/officeart/2008/layout/LinedList" loCatId="" qsTypeId="urn:microsoft.com/office/officeart/2005/8/quickstyle/simple4" qsCatId="simple" csTypeId="urn:microsoft.com/office/officeart/2005/8/colors/accent5_3" csCatId="accent5" phldr="1"/>
      <dgm:spPr/>
      <dgm:t>
        <a:bodyPr/>
        <a:lstStyle/>
        <a:p>
          <a:endParaRPr lang="en-US"/>
        </a:p>
      </dgm:t>
    </dgm:pt>
    <dgm:pt modelId="{46CDDD03-415F-3744-A7A4-6A66A58157D8}">
      <dgm:prSet custT="1"/>
      <dgm:spPr/>
      <dgm:t>
        <a:bodyPr/>
        <a:lstStyle/>
        <a:p>
          <a:r>
            <a:rPr lang="en-US" sz="2000" b="1" dirty="0" smtClean="0"/>
            <a:t>$180,000</a:t>
          </a:r>
          <a:endParaRPr lang="en-US" sz="2000" b="1" dirty="0"/>
        </a:p>
      </dgm:t>
    </dgm:pt>
    <dgm:pt modelId="{7E9C936A-8400-B04B-A1A6-A8DA0F07F340}" type="parTrans" cxnId="{C2F9FC1B-F56A-2646-8B46-468276259071}">
      <dgm:prSet/>
      <dgm:spPr/>
      <dgm:t>
        <a:bodyPr/>
        <a:lstStyle/>
        <a:p>
          <a:endParaRPr lang="en-US"/>
        </a:p>
      </dgm:t>
    </dgm:pt>
    <dgm:pt modelId="{675B3FA6-F426-BE4E-9F24-044671AE8CDA}" type="sibTrans" cxnId="{C2F9FC1B-F56A-2646-8B46-468276259071}">
      <dgm:prSet/>
      <dgm:spPr/>
      <dgm:t>
        <a:bodyPr/>
        <a:lstStyle/>
        <a:p>
          <a:endParaRPr lang="en-US"/>
        </a:p>
      </dgm:t>
    </dgm:pt>
    <dgm:pt modelId="{D112C1F4-3648-C54E-B3EB-CBB33007CB72}">
      <dgm:prSet custT="1"/>
      <dgm:spPr/>
      <dgm:t>
        <a:bodyPr/>
        <a:lstStyle/>
        <a:p>
          <a:r>
            <a:rPr lang="en-US" sz="1200" dirty="0" smtClean="0"/>
            <a:t>Estimated savings on </a:t>
          </a:r>
          <a:r>
            <a:rPr lang="en-US" sz="1200" b="1" dirty="0" smtClean="0"/>
            <a:t>36 month </a:t>
          </a:r>
          <a:r>
            <a:rPr lang="en-US" sz="1200" dirty="0" smtClean="0"/>
            <a:t>term for a restaurant group</a:t>
          </a:r>
        </a:p>
      </dgm:t>
    </dgm:pt>
    <dgm:pt modelId="{CA7A3E4B-3A28-B248-BA16-4B781711F85A}" type="parTrans" cxnId="{BD65C9B3-8475-5245-88EF-044E717828CE}">
      <dgm:prSet/>
      <dgm:spPr/>
      <dgm:t>
        <a:bodyPr/>
        <a:lstStyle/>
        <a:p>
          <a:endParaRPr lang="en-US"/>
        </a:p>
      </dgm:t>
    </dgm:pt>
    <dgm:pt modelId="{68122813-908D-5F4C-BE0C-EDFE37EC0E8C}" type="sibTrans" cxnId="{BD65C9B3-8475-5245-88EF-044E717828CE}">
      <dgm:prSet/>
      <dgm:spPr/>
      <dgm:t>
        <a:bodyPr/>
        <a:lstStyle/>
        <a:p>
          <a:endParaRPr lang="en-US"/>
        </a:p>
      </dgm:t>
    </dgm:pt>
    <dgm:pt modelId="{5B4CB484-3A40-8F49-AFE7-F2617A060A08}">
      <dgm:prSet custT="1"/>
      <dgm:spPr/>
      <dgm:t>
        <a:bodyPr/>
        <a:lstStyle/>
        <a:p>
          <a:r>
            <a:rPr lang="en-US" sz="1200" dirty="0" smtClean="0"/>
            <a:t>Saved in the </a:t>
          </a:r>
          <a:r>
            <a:rPr lang="en-US" sz="1200" b="1" dirty="0" smtClean="0"/>
            <a:t>first year </a:t>
          </a:r>
          <a:r>
            <a:rPr lang="en-US" sz="1200" dirty="0" smtClean="0"/>
            <a:t>for a food manufacturer/retailer</a:t>
          </a:r>
        </a:p>
      </dgm:t>
    </dgm:pt>
    <dgm:pt modelId="{F2D92E88-0A2B-5949-8C0A-CE664A7DAA0D}" type="parTrans" cxnId="{C694BFCC-7DCE-2F47-A4A3-CC87770F9955}">
      <dgm:prSet/>
      <dgm:spPr/>
      <dgm:t>
        <a:bodyPr/>
        <a:lstStyle/>
        <a:p>
          <a:endParaRPr lang="en-US"/>
        </a:p>
      </dgm:t>
    </dgm:pt>
    <dgm:pt modelId="{42C256A2-836F-BC46-9980-1FDFBBCAFBD1}" type="sibTrans" cxnId="{C694BFCC-7DCE-2F47-A4A3-CC87770F9955}">
      <dgm:prSet/>
      <dgm:spPr/>
      <dgm:t>
        <a:bodyPr/>
        <a:lstStyle/>
        <a:p>
          <a:endParaRPr lang="en-US"/>
        </a:p>
      </dgm:t>
    </dgm:pt>
    <dgm:pt modelId="{892325CA-34F1-0543-8DC0-011E19648713}">
      <dgm:prSet custT="1"/>
      <dgm:spPr/>
      <dgm:t>
        <a:bodyPr/>
        <a:lstStyle/>
        <a:p>
          <a:r>
            <a:rPr lang="en-US" sz="2000" b="1" dirty="0" smtClean="0"/>
            <a:t>$67,000</a:t>
          </a:r>
          <a:endParaRPr lang="en-US" sz="2000" b="1" dirty="0"/>
        </a:p>
      </dgm:t>
    </dgm:pt>
    <dgm:pt modelId="{D9203D98-2084-8E4E-B548-DC34C0102072}" type="parTrans" cxnId="{115643CA-3134-004E-A2CA-FA1FD9A15A24}">
      <dgm:prSet/>
      <dgm:spPr/>
      <dgm:t>
        <a:bodyPr/>
        <a:lstStyle/>
        <a:p>
          <a:endParaRPr lang="en-US"/>
        </a:p>
      </dgm:t>
    </dgm:pt>
    <dgm:pt modelId="{6505380C-29E2-F64A-A23C-EE44AAABD78A}" type="sibTrans" cxnId="{115643CA-3134-004E-A2CA-FA1FD9A15A24}">
      <dgm:prSet/>
      <dgm:spPr/>
      <dgm:t>
        <a:bodyPr/>
        <a:lstStyle/>
        <a:p>
          <a:endParaRPr lang="en-US"/>
        </a:p>
      </dgm:t>
    </dgm:pt>
    <dgm:pt modelId="{7B2C026B-8CE2-7145-BEED-A3FB9D71E6E2}">
      <dgm:prSet custT="1"/>
      <dgm:spPr/>
      <dgm:t>
        <a:bodyPr/>
        <a:lstStyle/>
        <a:p>
          <a:r>
            <a:rPr lang="en-US" sz="2000" b="1" dirty="0" smtClean="0"/>
            <a:t>$17,000</a:t>
          </a:r>
          <a:endParaRPr lang="en-US" sz="2000" b="1" dirty="0"/>
        </a:p>
      </dgm:t>
    </dgm:pt>
    <dgm:pt modelId="{465993CC-F78A-9B42-AA73-8C88C41B16BE}" type="parTrans" cxnId="{A5F01B74-D2FF-7549-8918-6F58D0B40DD6}">
      <dgm:prSet/>
      <dgm:spPr/>
      <dgm:t>
        <a:bodyPr/>
        <a:lstStyle/>
        <a:p>
          <a:endParaRPr lang="en-US"/>
        </a:p>
      </dgm:t>
    </dgm:pt>
    <dgm:pt modelId="{1B24E6F6-9328-D544-B606-1E133631D0BC}" type="sibTrans" cxnId="{A5F01B74-D2FF-7549-8918-6F58D0B40DD6}">
      <dgm:prSet/>
      <dgm:spPr/>
      <dgm:t>
        <a:bodyPr/>
        <a:lstStyle/>
        <a:p>
          <a:endParaRPr lang="en-US"/>
        </a:p>
      </dgm:t>
    </dgm:pt>
    <dgm:pt modelId="{EFE50637-6DAC-B14B-A586-7DC6F2CFC0C4}">
      <dgm:prSet custT="1"/>
      <dgm:spPr/>
      <dgm:t>
        <a:bodyPr/>
        <a:lstStyle/>
        <a:p>
          <a:r>
            <a:rPr lang="en-US" sz="1200" dirty="0" smtClean="0"/>
            <a:t>Estimated savings on </a:t>
          </a:r>
          <a:r>
            <a:rPr lang="en-US" sz="1200" b="1" dirty="0" smtClean="0"/>
            <a:t>24 month </a:t>
          </a:r>
          <a:r>
            <a:rPr lang="en-US" sz="1200" dirty="0" smtClean="0"/>
            <a:t>term for a private club</a:t>
          </a:r>
        </a:p>
      </dgm:t>
    </dgm:pt>
    <dgm:pt modelId="{092B9AD5-21B4-434A-A5CB-ACDF30DD98AC}" type="parTrans" cxnId="{273F6C07-C818-F040-AA75-DEC036128BB3}">
      <dgm:prSet/>
      <dgm:spPr/>
      <dgm:t>
        <a:bodyPr/>
        <a:lstStyle/>
        <a:p>
          <a:endParaRPr lang="en-US"/>
        </a:p>
      </dgm:t>
    </dgm:pt>
    <dgm:pt modelId="{ACCCA723-21D0-9F40-BF21-B8119D9D1EC4}" type="sibTrans" cxnId="{273F6C07-C818-F040-AA75-DEC036128BB3}">
      <dgm:prSet/>
      <dgm:spPr/>
      <dgm:t>
        <a:bodyPr/>
        <a:lstStyle/>
        <a:p>
          <a:endParaRPr lang="en-US"/>
        </a:p>
      </dgm:t>
    </dgm:pt>
    <dgm:pt modelId="{1B68F4F3-CEFF-8D4D-89F3-FD5A80E736E8}">
      <dgm:prSet custT="1"/>
      <dgm:spPr/>
      <dgm:t>
        <a:bodyPr/>
        <a:lstStyle/>
        <a:p>
          <a:r>
            <a:rPr lang="en-US" sz="2000" b="1" dirty="0" smtClean="0"/>
            <a:t>$2,500</a:t>
          </a:r>
          <a:endParaRPr lang="en-US" sz="2000" b="1" dirty="0"/>
        </a:p>
      </dgm:t>
    </dgm:pt>
    <dgm:pt modelId="{7F0C5FC2-A969-B448-B6F8-B2F28FB118A8}" type="parTrans" cxnId="{4098BAAD-D25A-6748-8F71-3BA454970FF7}">
      <dgm:prSet/>
      <dgm:spPr/>
      <dgm:t>
        <a:bodyPr/>
        <a:lstStyle/>
        <a:p>
          <a:endParaRPr lang="en-US"/>
        </a:p>
      </dgm:t>
    </dgm:pt>
    <dgm:pt modelId="{45DE9EE8-B1A2-E242-ABBB-7BE42742FD27}" type="sibTrans" cxnId="{4098BAAD-D25A-6748-8F71-3BA454970FF7}">
      <dgm:prSet/>
      <dgm:spPr/>
      <dgm:t>
        <a:bodyPr/>
        <a:lstStyle/>
        <a:p>
          <a:endParaRPr lang="en-US"/>
        </a:p>
      </dgm:t>
    </dgm:pt>
    <dgm:pt modelId="{F64298C8-4E53-3847-ADCB-1CC3AFAAFC0C}">
      <dgm:prSet custT="1"/>
      <dgm:spPr/>
      <dgm:t>
        <a:bodyPr/>
        <a:lstStyle/>
        <a:p>
          <a:r>
            <a:rPr lang="en-US" sz="1200" dirty="0" smtClean="0"/>
            <a:t>Savings for each location </a:t>
          </a:r>
          <a:r>
            <a:rPr lang="en-US" sz="1200" b="1" dirty="0" smtClean="0"/>
            <a:t>per month </a:t>
          </a:r>
          <a:r>
            <a:rPr lang="en-US" sz="1200" dirty="0" smtClean="0"/>
            <a:t>for auto dealership</a:t>
          </a:r>
          <a:endParaRPr lang="en-US" sz="1200" dirty="0"/>
        </a:p>
      </dgm:t>
    </dgm:pt>
    <dgm:pt modelId="{F46B0E61-99B8-4846-BBC3-CC0455BDC3BD}" type="parTrans" cxnId="{031A78DA-FBF1-C045-ACAF-A7CBA846984D}">
      <dgm:prSet/>
      <dgm:spPr/>
      <dgm:t>
        <a:bodyPr/>
        <a:lstStyle/>
        <a:p>
          <a:endParaRPr lang="en-US"/>
        </a:p>
      </dgm:t>
    </dgm:pt>
    <dgm:pt modelId="{AACDC7DE-3128-9245-9225-C31040EC4495}" type="sibTrans" cxnId="{031A78DA-FBF1-C045-ACAF-A7CBA846984D}">
      <dgm:prSet/>
      <dgm:spPr/>
      <dgm:t>
        <a:bodyPr/>
        <a:lstStyle/>
        <a:p>
          <a:endParaRPr lang="en-US"/>
        </a:p>
      </dgm:t>
    </dgm:pt>
    <dgm:pt modelId="{25F671BE-2879-F349-BE79-218334D58087}" type="pres">
      <dgm:prSet presAssocID="{CFF9924D-3F09-C64B-BB4A-1D9C429ABFF0}" presName="vert0" presStyleCnt="0">
        <dgm:presLayoutVars>
          <dgm:dir/>
          <dgm:animOne val="branch"/>
          <dgm:animLvl val="lvl"/>
        </dgm:presLayoutVars>
      </dgm:prSet>
      <dgm:spPr/>
      <dgm:t>
        <a:bodyPr/>
        <a:lstStyle/>
        <a:p>
          <a:endParaRPr lang="en-US"/>
        </a:p>
      </dgm:t>
    </dgm:pt>
    <dgm:pt modelId="{B01F18F6-EADB-BB43-AFC5-EEB50EF390D4}" type="pres">
      <dgm:prSet presAssocID="{46CDDD03-415F-3744-A7A4-6A66A58157D8}" presName="thickLine" presStyleLbl="alignNode1" presStyleIdx="0" presStyleCnt="4"/>
      <dgm:spPr/>
    </dgm:pt>
    <dgm:pt modelId="{74BD6ED8-0F0D-C14E-97FC-7BA4FB4CCA4D}" type="pres">
      <dgm:prSet presAssocID="{46CDDD03-415F-3744-A7A4-6A66A58157D8}" presName="horz1" presStyleCnt="0"/>
      <dgm:spPr/>
    </dgm:pt>
    <dgm:pt modelId="{9E62C76D-883F-9A43-B2BB-8BF741D42399}" type="pres">
      <dgm:prSet presAssocID="{46CDDD03-415F-3744-A7A4-6A66A58157D8}" presName="tx1" presStyleLbl="revTx" presStyleIdx="0" presStyleCnt="8"/>
      <dgm:spPr/>
      <dgm:t>
        <a:bodyPr/>
        <a:lstStyle/>
        <a:p>
          <a:endParaRPr lang="en-US"/>
        </a:p>
      </dgm:t>
    </dgm:pt>
    <dgm:pt modelId="{9393D826-7460-BE43-9790-E06DA7268526}" type="pres">
      <dgm:prSet presAssocID="{46CDDD03-415F-3744-A7A4-6A66A58157D8}" presName="vert1" presStyleCnt="0"/>
      <dgm:spPr/>
    </dgm:pt>
    <dgm:pt modelId="{E4CA66C1-F5B6-2243-9EFA-D95EF8FC5AB6}" type="pres">
      <dgm:prSet presAssocID="{D112C1F4-3648-C54E-B3EB-CBB33007CB72}" presName="vertSpace2a" presStyleCnt="0"/>
      <dgm:spPr/>
    </dgm:pt>
    <dgm:pt modelId="{DDDB6C95-4A65-A543-A9C4-49A0D29D1CAF}" type="pres">
      <dgm:prSet presAssocID="{D112C1F4-3648-C54E-B3EB-CBB33007CB72}" presName="horz2" presStyleCnt="0"/>
      <dgm:spPr/>
    </dgm:pt>
    <dgm:pt modelId="{FB06BDC6-DB11-1842-80CE-D583238A5E20}" type="pres">
      <dgm:prSet presAssocID="{D112C1F4-3648-C54E-B3EB-CBB33007CB72}" presName="horzSpace2" presStyleCnt="0"/>
      <dgm:spPr/>
    </dgm:pt>
    <dgm:pt modelId="{97470423-8AB0-124E-AD86-A4F906332CB9}" type="pres">
      <dgm:prSet presAssocID="{D112C1F4-3648-C54E-B3EB-CBB33007CB72}" presName="tx2" presStyleLbl="revTx" presStyleIdx="1" presStyleCnt="8"/>
      <dgm:spPr/>
      <dgm:t>
        <a:bodyPr/>
        <a:lstStyle/>
        <a:p>
          <a:endParaRPr lang="en-US"/>
        </a:p>
      </dgm:t>
    </dgm:pt>
    <dgm:pt modelId="{252D58F6-5260-B84A-AF9F-DF1CA1781805}" type="pres">
      <dgm:prSet presAssocID="{D112C1F4-3648-C54E-B3EB-CBB33007CB72}" presName="vert2" presStyleCnt="0"/>
      <dgm:spPr/>
    </dgm:pt>
    <dgm:pt modelId="{89D8E916-3893-B944-AC7D-5AA8C7ACAC86}" type="pres">
      <dgm:prSet presAssocID="{D112C1F4-3648-C54E-B3EB-CBB33007CB72}" presName="thinLine2b" presStyleLbl="callout" presStyleIdx="0" presStyleCnt="4"/>
      <dgm:spPr/>
    </dgm:pt>
    <dgm:pt modelId="{898CA903-7670-8C48-98E2-8C646252E668}" type="pres">
      <dgm:prSet presAssocID="{D112C1F4-3648-C54E-B3EB-CBB33007CB72}" presName="vertSpace2b" presStyleCnt="0"/>
      <dgm:spPr/>
    </dgm:pt>
    <dgm:pt modelId="{F38FEABC-133B-7148-933E-B20C71273E3B}" type="pres">
      <dgm:prSet presAssocID="{892325CA-34F1-0543-8DC0-011E19648713}" presName="thickLine" presStyleLbl="alignNode1" presStyleIdx="1" presStyleCnt="4"/>
      <dgm:spPr/>
    </dgm:pt>
    <dgm:pt modelId="{561B4E8B-E748-0742-AD83-7C624B46B000}" type="pres">
      <dgm:prSet presAssocID="{892325CA-34F1-0543-8DC0-011E19648713}" presName="horz1" presStyleCnt="0"/>
      <dgm:spPr/>
    </dgm:pt>
    <dgm:pt modelId="{64E1A44C-2A0B-7946-92EF-EFF6C01077D4}" type="pres">
      <dgm:prSet presAssocID="{892325CA-34F1-0543-8DC0-011E19648713}" presName="tx1" presStyleLbl="revTx" presStyleIdx="2" presStyleCnt="8"/>
      <dgm:spPr/>
      <dgm:t>
        <a:bodyPr/>
        <a:lstStyle/>
        <a:p>
          <a:endParaRPr lang="en-US"/>
        </a:p>
      </dgm:t>
    </dgm:pt>
    <dgm:pt modelId="{FBBD73FF-AD2F-8949-BFAC-DD9DD4B9756D}" type="pres">
      <dgm:prSet presAssocID="{892325CA-34F1-0543-8DC0-011E19648713}" presName="vert1" presStyleCnt="0"/>
      <dgm:spPr/>
    </dgm:pt>
    <dgm:pt modelId="{CF6B25FA-C1A2-614F-8842-3E6AA3AF5F6A}" type="pres">
      <dgm:prSet presAssocID="{5B4CB484-3A40-8F49-AFE7-F2617A060A08}" presName="vertSpace2a" presStyleCnt="0"/>
      <dgm:spPr/>
    </dgm:pt>
    <dgm:pt modelId="{23108052-0645-BC42-9B9C-965690E90CEC}" type="pres">
      <dgm:prSet presAssocID="{5B4CB484-3A40-8F49-AFE7-F2617A060A08}" presName="horz2" presStyleCnt="0"/>
      <dgm:spPr/>
    </dgm:pt>
    <dgm:pt modelId="{5448D6BA-E4D8-8345-A4E8-BFC4EDF7A1E1}" type="pres">
      <dgm:prSet presAssocID="{5B4CB484-3A40-8F49-AFE7-F2617A060A08}" presName="horzSpace2" presStyleCnt="0"/>
      <dgm:spPr/>
    </dgm:pt>
    <dgm:pt modelId="{A7C5F346-4029-7B41-A941-939AD45E4840}" type="pres">
      <dgm:prSet presAssocID="{5B4CB484-3A40-8F49-AFE7-F2617A060A08}" presName="tx2" presStyleLbl="revTx" presStyleIdx="3" presStyleCnt="8"/>
      <dgm:spPr/>
      <dgm:t>
        <a:bodyPr/>
        <a:lstStyle/>
        <a:p>
          <a:endParaRPr lang="en-US"/>
        </a:p>
      </dgm:t>
    </dgm:pt>
    <dgm:pt modelId="{17C5A0B7-71FA-CB4C-93E4-834558DFA0A1}" type="pres">
      <dgm:prSet presAssocID="{5B4CB484-3A40-8F49-AFE7-F2617A060A08}" presName="vert2" presStyleCnt="0"/>
      <dgm:spPr/>
    </dgm:pt>
    <dgm:pt modelId="{E9BD8C9D-E46A-124E-BBD9-51FA6959D2C7}" type="pres">
      <dgm:prSet presAssocID="{5B4CB484-3A40-8F49-AFE7-F2617A060A08}" presName="thinLine2b" presStyleLbl="callout" presStyleIdx="1" presStyleCnt="4"/>
      <dgm:spPr/>
    </dgm:pt>
    <dgm:pt modelId="{6C7AE94E-065B-FB48-8B05-855C59D17052}" type="pres">
      <dgm:prSet presAssocID="{5B4CB484-3A40-8F49-AFE7-F2617A060A08}" presName="vertSpace2b" presStyleCnt="0"/>
      <dgm:spPr/>
    </dgm:pt>
    <dgm:pt modelId="{BD0952D3-7174-1C41-AF36-90C79D730854}" type="pres">
      <dgm:prSet presAssocID="{7B2C026B-8CE2-7145-BEED-A3FB9D71E6E2}" presName="thickLine" presStyleLbl="alignNode1" presStyleIdx="2" presStyleCnt="4"/>
      <dgm:spPr/>
    </dgm:pt>
    <dgm:pt modelId="{382C61F1-A7EC-C64F-96AC-DC49F309977F}" type="pres">
      <dgm:prSet presAssocID="{7B2C026B-8CE2-7145-BEED-A3FB9D71E6E2}" presName="horz1" presStyleCnt="0"/>
      <dgm:spPr/>
    </dgm:pt>
    <dgm:pt modelId="{142996D9-EE6A-8B4F-BD32-6CBCE8D0BC31}" type="pres">
      <dgm:prSet presAssocID="{7B2C026B-8CE2-7145-BEED-A3FB9D71E6E2}" presName="tx1" presStyleLbl="revTx" presStyleIdx="4" presStyleCnt="8"/>
      <dgm:spPr/>
      <dgm:t>
        <a:bodyPr/>
        <a:lstStyle/>
        <a:p>
          <a:endParaRPr lang="en-US"/>
        </a:p>
      </dgm:t>
    </dgm:pt>
    <dgm:pt modelId="{3A0E031C-9248-0E48-96FB-D3C2069C7457}" type="pres">
      <dgm:prSet presAssocID="{7B2C026B-8CE2-7145-BEED-A3FB9D71E6E2}" presName="vert1" presStyleCnt="0"/>
      <dgm:spPr/>
    </dgm:pt>
    <dgm:pt modelId="{4E9337FC-B155-E747-84F5-5E46B722EDB3}" type="pres">
      <dgm:prSet presAssocID="{EFE50637-6DAC-B14B-A586-7DC6F2CFC0C4}" presName="vertSpace2a" presStyleCnt="0"/>
      <dgm:spPr/>
    </dgm:pt>
    <dgm:pt modelId="{D0E190EF-8077-204E-9D14-8A81025D9279}" type="pres">
      <dgm:prSet presAssocID="{EFE50637-6DAC-B14B-A586-7DC6F2CFC0C4}" presName="horz2" presStyleCnt="0"/>
      <dgm:spPr/>
    </dgm:pt>
    <dgm:pt modelId="{E57F197F-E14C-CF47-A833-556288693BD4}" type="pres">
      <dgm:prSet presAssocID="{EFE50637-6DAC-B14B-A586-7DC6F2CFC0C4}" presName="horzSpace2" presStyleCnt="0"/>
      <dgm:spPr/>
    </dgm:pt>
    <dgm:pt modelId="{C40B58F6-4329-E549-BA03-1E2D459525F4}" type="pres">
      <dgm:prSet presAssocID="{EFE50637-6DAC-B14B-A586-7DC6F2CFC0C4}" presName="tx2" presStyleLbl="revTx" presStyleIdx="5" presStyleCnt="8"/>
      <dgm:spPr/>
      <dgm:t>
        <a:bodyPr/>
        <a:lstStyle/>
        <a:p>
          <a:endParaRPr lang="en-US"/>
        </a:p>
      </dgm:t>
    </dgm:pt>
    <dgm:pt modelId="{9AED6A90-9945-FA42-B85E-671B376BAF67}" type="pres">
      <dgm:prSet presAssocID="{EFE50637-6DAC-B14B-A586-7DC6F2CFC0C4}" presName="vert2" presStyleCnt="0"/>
      <dgm:spPr/>
    </dgm:pt>
    <dgm:pt modelId="{FC23774D-D73B-354A-90D0-DC961976AB33}" type="pres">
      <dgm:prSet presAssocID="{EFE50637-6DAC-B14B-A586-7DC6F2CFC0C4}" presName="thinLine2b" presStyleLbl="callout" presStyleIdx="2" presStyleCnt="4"/>
      <dgm:spPr/>
    </dgm:pt>
    <dgm:pt modelId="{59F03232-E495-EF40-AF61-2D1F6FB8C1E9}" type="pres">
      <dgm:prSet presAssocID="{EFE50637-6DAC-B14B-A586-7DC6F2CFC0C4}" presName="vertSpace2b" presStyleCnt="0"/>
      <dgm:spPr/>
    </dgm:pt>
    <dgm:pt modelId="{991758FB-17CF-7C4B-BB05-D94B288A2FA8}" type="pres">
      <dgm:prSet presAssocID="{1B68F4F3-CEFF-8D4D-89F3-FD5A80E736E8}" presName="thickLine" presStyleLbl="alignNode1" presStyleIdx="3" presStyleCnt="4"/>
      <dgm:spPr/>
    </dgm:pt>
    <dgm:pt modelId="{D608419F-FF9F-B14B-8359-3D4E6C94FB3F}" type="pres">
      <dgm:prSet presAssocID="{1B68F4F3-CEFF-8D4D-89F3-FD5A80E736E8}" presName="horz1" presStyleCnt="0"/>
      <dgm:spPr/>
    </dgm:pt>
    <dgm:pt modelId="{6BCE1F1B-772E-414D-8D6B-C7531568B686}" type="pres">
      <dgm:prSet presAssocID="{1B68F4F3-CEFF-8D4D-89F3-FD5A80E736E8}" presName="tx1" presStyleLbl="revTx" presStyleIdx="6" presStyleCnt="8"/>
      <dgm:spPr/>
      <dgm:t>
        <a:bodyPr/>
        <a:lstStyle/>
        <a:p>
          <a:endParaRPr lang="en-US"/>
        </a:p>
      </dgm:t>
    </dgm:pt>
    <dgm:pt modelId="{BA7BB2EC-AAEC-1646-A3EB-2DD6E7C502AA}" type="pres">
      <dgm:prSet presAssocID="{1B68F4F3-CEFF-8D4D-89F3-FD5A80E736E8}" presName="vert1" presStyleCnt="0"/>
      <dgm:spPr/>
    </dgm:pt>
    <dgm:pt modelId="{B3DBA339-E0F4-F043-A4C3-638805423D3D}" type="pres">
      <dgm:prSet presAssocID="{F64298C8-4E53-3847-ADCB-1CC3AFAAFC0C}" presName="vertSpace2a" presStyleCnt="0"/>
      <dgm:spPr/>
    </dgm:pt>
    <dgm:pt modelId="{81EB17FE-A4C4-FA4E-8138-2653725F922A}" type="pres">
      <dgm:prSet presAssocID="{F64298C8-4E53-3847-ADCB-1CC3AFAAFC0C}" presName="horz2" presStyleCnt="0"/>
      <dgm:spPr/>
    </dgm:pt>
    <dgm:pt modelId="{3D35C48A-4317-8E46-B0AB-DCF5F87D42EE}" type="pres">
      <dgm:prSet presAssocID="{F64298C8-4E53-3847-ADCB-1CC3AFAAFC0C}" presName="horzSpace2" presStyleCnt="0"/>
      <dgm:spPr/>
    </dgm:pt>
    <dgm:pt modelId="{1386D5F8-9332-194E-8EA0-617EB94811F4}" type="pres">
      <dgm:prSet presAssocID="{F64298C8-4E53-3847-ADCB-1CC3AFAAFC0C}" presName="tx2" presStyleLbl="revTx" presStyleIdx="7" presStyleCnt="8"/>
      <dgm:spPr/>
      <dgm:t>
        <a:bodyPr/>
        <a:lstStyle/>
        <a:p>
          <a:endParaRPr lang="en-US"/>
        </a:p>
      </dgm:t>
    </dgm:pt>
    <dgm:pt modelId="{A029ED6A-C47B-FA4E-87D4-2D111DB481ED}" type="pres">
      <dgm:prSet presAssocID="{F64298C8-4E53-3847-ADCB-1CC3AFAAFC0C}" presName="vert2" presStyleCnt="0"/>
      <dgm:spPr/>
    </dgm:pt>
    <dgm:pt modelId="{F2E21463-8117-BC4A-8B3D-76059196C984}" type="pres">
      <dgm:prSet presAssocID="{F64298C8-4E53-3847-ADCB-1CC3AFAAFC0C}" presName="thinLine2b" presStyleLbl="callout" presStyleIdx="3" presStyleCnt="4"/>
      <dgm:spPr/>
    </dgm:pt>
    <dgm:pt modelId="{30333093-D770-4C46-BDD4-AAA29701A04A}" type="pres">
      <dgm:prSet presAssocID="{F64298C8-4E53-3847-ADCB-1CC3AFAAFC0C}" presName="vertSpace2b" presStyleCnt="0"/>
      <dgm:spPr/>
    </dgm:pt>
  </dgm:ptLst>
  <dgm:cxnLst>
    <dgm:cxn modelId="{C2F9FC1B-F56A-2646-8B46-468276259071}" srcId="{CFF9924D-3F09-C64B-BB4A-1D9C429ABFF0}" destId="{46CDDD03-415F-3744-A7A4-6A66A58157D8}" srcOrd="0" destOrd="0" parTransId="{7E9C936A-8400-B04B-A1A6-A8DA0F07F340}" sibTransId="{675B3FA6-F426-BE4E-9F24-044671AE8CDA}"/>
    <dgm:cxn modelId="{273F6C07-C818-F040-AA75-DEC036128BB3}" srcId="{7B2C026B-8CE2-7145-BEED-A3FB9D71E6E2}" destId="{EFE50637-6DAC-B14B-A586-7DC6F2CFC0C4}" srcOrd="0" destOrd="0" parTransId="{092B9AD5-21B4-434A-A5CB-ACDF30DD98AC}" sibTransId="{ACCCA723-21D0-9F40-BF21-B8119D9D1EC4}"/>
    <dgm:cxn modelId="{D39E7632-6B64-B947-B0E1-19B40310BDB5}" type="presOf" srcId="{CFF9924D-3F09-C64B-BB4A-1D9C429ABFF0}" destId="{25F671BE-2879-F349-BE79-218334D58087}" srcOrd="0" destOrd="0" presId="urn:microsoft.com/office/officeart/2008/layout/LinedList"/>
    <dgm:cxn modelId="{031A78DA-FBF1-C045-ACAF-A7CBA846984D}" srcId="{1B68F4F3-CEFF-8D4D-89F3-FD5A80E736E8}" destId="{F64298C8-4E53-3847-ADCB-1CC3AFAAFC0C}" srcOrd="0" destOrd="0" parTransId="{F46B0E61-99B8-4846-BBC3-CC0455BDC3BD}" sibTransId="{AACDC7DE-3128-9245-9225-C31040EC4495}"/>
    <dgm:cxn modelId="{BF4BB027-C4B6-9440-9464-8E5D7E5BBE9D}" type="presOf" srcId="{1B68F4F3-CEFF-8D4D-89F3-FD5A80E736E8}" destId="{6BCE1F1B-772E-414D-8D6B-C7531568B686}" srcOrd="0" destOrd="0" presId="urn:microsoft.com/office/officeart/2008/layout/LinedList"/>
    <dgm:cxn modelId="{EB0F1E76-0E61-DB42-8E10-92F3DE5BFE37}" type="presOf" srcId="{D112C1F4-3648-C54E-B3EB-CBB33007CB72}" destId="{97470423-8AB0-124E-AD86-A4F906332CB9}" srcOrd="0" destOrd="0" presId="urn:microsoft.com/office/officeart/2008/layout/LinedList"/>
    <dgm:cxn modelId="{645D5945-7A74-A041-B83A-F496E19FDDE5}" type="presOf" srcId="{892325CA-34F1-0543-8DC0-011E19648713}" destId="{64E1A44C-2A0B-7946-92EF-EFF6C01077D4}" srcOrd="0" destOrd="0" presId="urn:microsoft.com/office/officeart/2008/layout/LinedList"/>
    <dgm:cxn modelId="{EA957057-5FE5-AF46-8C3D-E58E908001DE}" type="presOf" srcId="{F64298C8-4E53-3847-ADCB-1CC3AFAAFC0C}" destId="{1386D5F8-9332-194E-8EA0-617EB94811F4}" srcOrd="0" destOrd="0" presId="urn:microsoft.com/office/officeart/2008/layout/LinedList"/>
    <dgm:cxn modelId="{7DCA817C-54E5-BA49-91EB-2F3170BFD48A}" type="presOf" srcId="{7B2C026B-8CE2-7145-BEED-A3FB9D71E6E2}" destId="{142996D9-EE6A-8B4F-BD32-6CBCE8D0BC31}" srcOrd="0" destOrd="0" presId="urn:microsoft.com/office/officeart/2008/layout/LinedList"/>
    <dgm:cxn modelId="{C694BFCC-7DCE-2F47-A4A3-CC87770F9955}" srcId="{892325CA-34F1-0543-8DC0-011E19648713}" destId="{5B4CB484-3A40-8F49-AFE7-F2617A060A08}" srcOrd="0" destOrd="0" parTransId="{F2D92E88-0A2B-5949-8C0A-CE664A7DAA0D}" sibTransId="{42C256A2-836F-BC46-9980-1FDFBBCAFBD1}"/>
    <dgm:cxn modelId="{2B8B61CE-2C2E-DB4E-A1EC-420471C2DD83}" type="presOf" srcId="{5B4CB484-3A40-8F49-AFE7-F2617A060A08}" destId="{A7C5F346-4029-7B41-A941-939AD45E4840}" srcOrd="0" destOrd="0" presId="urn:microsoft.com/office/officeart/2008/layout/LinedList"/>
    <dgm:cxn modelId="{4098BAAD-D25A-6748-8F71-3BA454970FF7}" srcId="{CFF9924D-3F09-C64B-BB4A-1D9C429ABFF0}" destId="{1B68F4F3-CEFF-8D4D-89F3-FD5A80E736E8}" srcOrd="3" destOrd="0" parTransId="{7F0C5FC2-A969-B448-B6F8-B2F28FB118A8}" sibTransId="{45DE9EE8-B1A2-E242-ABBB-7BE42742FD27}"/>
    <dgm:cxn modelId="{2B093866-EC81-0E49-A713-08798738C9AB}" type="presOf" srcId="{EFE50637-6DAC-B14B-A586-7DC6F2CFC0C4}" destId="{C40B58F6-4329-E549-BA03-1E2D459525F4}" srcOrd="0" destOrd="0" presId="urn:microsoft.com/office/officeart/2008/layout/LinedList"/>
    <dgm:cxn modelId="{BD65C9B3-8475-5245-88EF-044E717828CE}" srcId="{46CDDD03-415F-3744-A7A4-6A66A58157D8}" destId="{D112C1F4-3648-C54E-B3EB-CBB33007CB72}" srcOrd="0" destOrd="0" parTransId="{CA7A3E4B-3A28-B248-BA16-4B781711F85A}" sibTransId="{68122813-908D-5F4C-BE0C-EDFE37EC0E8C}"/>
    <dgm:cxn modelId="{A5F01B74-D2FF-7549-8918-6F58D0B40DD6}" srcId="{CFF9924D-3F09-C64B-BB4A-1D9C429ABFF0}" destId="{7B2C026B-8CE2-7145-BEED-A3FB9D71E6E2}" srcOrd="2" destOrd="0" parTransId="{465993CC-F78A-9B42-AA73-8C88C41B16BE}" sibTransId="{1B24E6F6-9328-D544-B606-1E133631D0BC}"/>
    <dgm:cxn modelId="{115643CA-3134-004E-A2CA-FA1FD9A15A24}" srcId="{CFF9924D-3F09-C64B-BB4A-1D9C429ABFF0}" destId="{892325CA-34F1-0543-8DC0-011E19648713}" srcOrd="1" destOrd="0" parTransId="{D9203D98-2084-8E4E-B548-DC34C0102072}" sibTransId="{6505380C-29E2-F64A-A23C-EE44AAABD78A}"/>
    <dgm:cxn modelId="{50F925BF-8A03-224A-81CF-724019345CD0}" type="presOf" srcId="{46CDDD03-415F-3744-A7A4-6A66A58157D8}" destId="{9E62C76D-883F-9A43-B2BB-8BF741D42399}" srcOrd="0" destOrd="0" presId="urn:microsoft.com/office/officeart/2008/layout/LinedList"/>
    <dgm:cxn modelId="{F9E1AD50-80D4-5C42-8FFD-B49FCDBE9853}" type="presParOf" srcId="{25F671BE-2879-F349-BE79-218334D58087}" destId="{B01F18F6-EADB-BB43-AFC5-EEB50EF390D4}" srcOrd="0" destOrd="0" presId="urn:microsoft.com/office/officeart/2008/layout/LinedList"/>
    <dgm:cxn modelId="{B831DDE5-B807-4A41-8C1C-BA05451FB52F}" type="presParOf" srcId="{25F671BE-2879-F349-BE79-218334D58087}" destId="{74BD6ED8-0F0D-C14E-97FC-7BA4FB4CCA4D}" srcOrd="1" destOrd="0" presId="urn:microsoft.com/office/officeart/2008/layout/LinedList"/>
    <dgm:cxn modelId="{5E43291C-B5B8-0345-9CC3-37551AD478AB}" type="presParOf" srcId="{74BD6ED8-0F0D-C14E-97FC-7BA4FB4CCA4D}" destId="{9E62C76D-883F-9A43-B2BB-8BF741D42399}" srcOrd="0" destOrd="0" presId="urn:microsoft.com/office/officeart/2008/layout/LinedList"/>
    <dgm:cxn modelId="{C3A7A03E-0E82-C046-8FE2-A359747DB2F0}" type="presParOf" srcId="{74BD6ED8-0F0D-C14E-97FC-7BA4FB4CCA4D}" destId="{9393D826-7460-BE43-9790-E06DA7268526}" srcOrd="1" destOrd="0" presId="urn:microsoft.com/office/officeart/2008/layout/LinedList"/>
    <dgm:cxn modelId="{7C8584A8-41E3-B04F-A221-2EECDB1CF990}" type="presParOf" srcId="{9393D826-7460-BE43-9790-E06DA7268526}" destId="{E4CA66C1-F5B6-2243-9EFA-D95EF8FC5AB6}" srcOrd="0" destOrd="0" presId="urn:microsoft.com/office/officeart/2008/layout/LinedList"/>
    <dgm:cxn modelId="{504CDA85-FB2A-0941-9C24-8AB8EC3062CE}" type="presParOf" srcId="{9393D826-7460-BE43-9790-E06DA7268526}" destId="{DDDB6C95-4A65-A543-A9C4-49A0D29D1CAF}" srcOrd="1" destOrd="0" presId="urn:microsoft.com/office/officeart/2008/layout/LinedList"/>
    <dgm:cxn modelId="{B54CA5BA-46A8-0341-AE81-7DDDA39EA952}" type="presParOf" srcId="{DDDB6C95-4A65-A543-A9C4-49A0D29D1CAF}" destId="{FB06BDC6-DB11-1842-80CE-D583238A5E20}" srcOrd="0" destOrd="0" presId="urn:microsoft.com/office/officeart/2008/layout/LinedList"/>
    <dgm:cxn modelId="{7DCB3198-09E4-7C4B-B623-52DFF2562C74}" type="presParOf" srcId="{DDDB6C95-4A65-A543-A9C4-49A0D29D1CAF}" destId="{97470423-8AB0-124E-AD86-A4F906332CB9}" srcOrd="1" destOrd="0" presId="urn:microsoft.com/office/officeart/2008/layout/LinedList"/>
    <dgm:cxn modelId="{078FDCD1-049F-0248-AB81-173EBCDC625A}" type="presParOf" srcId="{DDDB6C95-4A65-A543-A9C4-49A0D29D1CAF}" destId="{252D58F6-5260-B84A-AF9F-DF1CA1781805}" srcOrd="2" destOrd="0" presId="urn:microsoft.com/office/officeart/2008/layout/LinedList"/>
    <dgm:cxn modelId="{5A222622-8692-3341-9808-82ECCE1212AE}" type="presParOf" srcId="{9393D826-7460-BE43-9790-E06DA7268526}" destId="{89D8E916-3893-B944-AC7D-5AA8C7ACAC86}" srcOrd="2" destOrd="0" presId="urn:microsoft.com/office/officeart/2008/layout/LinedList"/>
    <dgm:cxn modelId="{2D706995-2EFE-854E-ADF8-0FA1A35BEA22}" type="presParOf" srcId="{9393D826-7460-BE43-9790-E06DA7268526}" destId="{898CA903-7670-8C48-98E2-8C646252E668}" srcOrd="3" destOrd="0" presId="urn:microsoft.com/office/officeart/2008/layout/LinedList"/>
    <dgm:cxn modelId="{B4CC7C66-FDE0-4542-A199-9635DF6BDF8B}" type="presParOf" srcId="{25F671BE-2879-F349-BE79-218334D58087}" destId="{F38FEABC-133B-7148-933E-B20C71273E3B}" srcOrd="2" destOrd="0" presId="urn:microsoft.com/office/officeart/2008/layout/LinedList"/>
    <dgm:cxn modelId="{C36286CD-F826-D44B-8082-243AF4359BED}" type="presParOf" srcId="{25F671BE-2879-F349-BE79-218334D58087}" destId="{561B4E8B-E748-0742-AD83-7C624B46B000}" srcOrd="3" destOrd="0" presId="urn:microsoft.com/office/officeart/2008/layout/LinedList"/>
    <dgm:cxn modelId="{44F66AD9-6F07-9846-9DD6-39C825B9005F}" type="presParOf" srcId="{561B4E8B-E748-0742-AD83-7C624B46B000}" destId="{64E1A44C-2A0B-7946-92EF-EFF6C01077D4}" srcOrd="0" destOrd="0" presId="urn:microsoft.com/office/officeart/2008/layout/LinedList"/>
    <dgm:cxn modelId="{49972D65-1593-C643-958D-33EA1F5AFD82}" type="presParOf" srcId="{561B4E8B-E748-0742-AD83-7C624B46B000}" destId="{FBBD73FF-AD2F-8949-BFAC-DD9DD4B9756D}" srcOrd="1" destOrd="0" presId="urn:microsoft.com/office/officeart/2008/layout/LinedList"/>
    <dgm:cxn modelId="{6E3B2A0F-4A2C-0241-A2C2-8973223D9AD8}" type="presParOf" srcId="{FBBD73FF-AD2F-8949-BFAC-DD9DD4B9756D}" destId="{CF6B25FA-C1A2-614F-8842-3E6AA3AF5F6A}" srcOrd="0" destOrd="0" presId="urn:microsoft.com/office/officeart/2008/layout/LinedList"/>
    <dgm:cxn modelId="{28018135-7E52-7B4F-A8B5-E1AB7A68DB98}" type="presParOf" srcId="{FBBD73FF-AD2F-8949-BFAC-DD9DD4B9756D}" destId="{23108052-0645-BC42-9B9C-965690E90CEC}" srcOrd="1" destOrd="0" presId="urn:microsoft.com/office/officeart/2008/layout/LinedList"/>
    <dgm:cxn modelId="{2FF1F63F-E2F7-0940-B30F-3C8AEF423353}" type="presParOf" srcId="{23108052-0645-BC42-9B9C-965690E90CEC}" destId="{5448D6BA-E4D8-8345-A4E8-BFC4EDF7A1E1}" srcOrd="0" destOrd="0" presId="urn:microsoft.com/office/officeart/2008/layout/LinedList"/>
    <dgm:cxn modelId="{C7584AD7-E3D1-3142-9166-C1792DE78589}" type="presParOf" srcId="{23108052-0645-BC42-9B9C-965690E90CEC}" destId="{A7C5F346-4029-7B41-A941-939AD45E4840}" srcOrd="1" destOrd="0" presId="urn:microsoft.com/office/officeart/2008/layout/LinedList"/>
    <dgm:cxn modelId="{8EBFC178-8101-F34A-9E80-4937DED8D429}" type="presParOf" srcId="{23108052-0645-BC42-9B9C-965690E90CEC}" destId="{17C5A0B7-71FA-CB4C-93E4-834558DFA0A1}" srcOrd="2" destOrd="0" presId="urn:microsoft.com/office/officeart/2008/layout/LinedList"/>
    <dgm:cxn modelId="{22575077-4CEA-F64A-B12C-4055313D5704}" type="presParOf" srcId="{FBBD73FF-AD2F-8949-BFAC-DD9DD4B9756D}" destId="{E9BD8C9D-E46A-124E-BBD9-51FA6959D2C7}" srcOrd="2" destOrd="0" presId="urn:microsoft.com/office/officeart/2008/layout/LinedList"/>
    <dgm:cxn modelId="{74A27050-57BE-E645-AEE0-9C3E0E6CED20}" type="presParOf" srcId="{FBBD73FF-AD2F-8949-BFAC-DD9DD4B9756D}" destId="{6C7AE94E-065B-FB48-8B05-855C59D17052}" srcOrd="3" destOrd="0" presId="urn:microsoft.com/office/officeart/2008/layout/LinedList"/>
    <dgm:cxn modelId="{4B090910-7E4A-9747-9E6A-30678C2DF83C}" type="presParOf" srcId="{25F671BE-2879-F349-BE79-218334D58087}" destId="{BD0952D3-7174-1C41-AF36-90C79D730854}" srcOrd="4" destOrd="0" presId="urn:microsoft.com/office/officeart/2008/layout/LinedList"/>
    <dgm:cxn modelId="{1C86D17E-E544-7E42-AF4E-F46153F90EA2}" type="presParOf" srcId="{25F671BE-2879-F349-BE79-218334D58087}" destId="{382C61F1-A7EC-C64F-96AC-DC49F309977F}" srcOrd="5" destOrd="0" presId="urn:microsoft.com/office/officeart/2008/layout/LinedList"/>
    <dgm:cxn modelId="{278EC8B2-A1C3-5F43-8826-F5F205AF63F8}" type="presParOf" srcId="{382C61F1-A7EC-C64F-96AC-DC49F309977F}" destId="{142996D9-EE6A-8B4F-BD32-6CBCE8D0BC31}" srcOrd="0" destOrd="0" presId="urn:microsoft.com/office/officeart/2008/layout/LinedList"/>
    <dgm:cxn modelId="{C09F965E-D23D-6545-ADC1-59339A578C5B}" type="presParOf" srcId="{382C61F1-A7EC-C64F-96AC-DC49F309977F}" destId="{3A0E031C-9248-0E48-96FB-D3C2069C7457}" srcOrd="1" destOrd="0" presId="urn:microsoft.com/office/officeart/2008/layout/LinedList"/>
    <dgm:cxn modelId="{AD62CEEF-8219-6743-8FCC-51CDECE6DBC2}" type="presParOf" srcId="{3A0E031C-9248-0E48-96FB-D3C2069C7457}" destId="{4E9337FC-B155-E747-84F5-5E46B722EDB3}" srcOrd="0" destOrd="0" presId="urn:microsoft.com/office/officeart/2008/layout/LinedList"/>
    <dgm:cxn modelId="{21749474-F314-4347-9B8C-710702971AC7}" type="presParOf" srcId="{3A0E031C-9248-0E48-96FB-D3C2069C7457}" destId="{D0E190EF-8077-204E-9D14-8A81025D9279}" srcOrd="1" destOrd="0" presId="urn:microsoft.com/office/officeart/2008/layout/LinedList"/>
    <dgm:cxn modelId="{D5C5C852-7C7A-BF4E-ADAA-4CCF95DF32BD}" type="presParOf" srcId="{D0E190EF-8077-204E-9D14-8A81025D9279}" destId="{E57F197F-E14C-CF47-A833-556288693BD4}" srcOrd="0" destOrd="0" presId="urn:microsoft.com/office/officeart/2008/layout/LinedList"/>
    <dgm:cxn modelId="{D4934015-10C0-6D42-AD5C-13AFC071FB62}" type="presParOf" srcId="{D0E190EF-8077-204E-9D14-8A81025D9279}" destId="{C40B58F6-4329-E549-BA03-1E2D459525F4}" srcOrd="1" destOrd="0" presId="urn:microsoft.com/office/officeart/2008/layout/LinedList"/>
    <dgm:cxn modelId="{71F72542-D902-FB47-A249-95A9B6E46DE0}" type="presParOf" srcId="{D0E190EF-8077-204E-9D14-8A81025D9279}" destId="{9AED6A90-9945-FA42-B85E-671B376BAF67}" srcOrd="2" destOrd="0" presId="urn:microsoft.com/office/officeart/2008/layout/LinedList"/>
    <dgm:cxn modelId="{A506060A-8FF3-DA4F-B4D2-DE4EBB122E72}" type="presParOf" srcId="{3A0E031C-9248-0E48-96FB-D3C2069C7457}" destId="{FC23774D-D73B-354A-90D0-DC961976AB33}" srcOrd="2" destOrd="0" presId="urn:microsoft.com/office/officeart/2008/layout/LinedList"/>
    <dgm:cxn modelId="{20445761-A103-D04E-93F0-5EA9893ABFA6}" type="presParOf" srcId="{3A0E031C-9248-0E48-96FB-D3C2069C7457}" destId="{59F03232-E495-EF40-AF61-2D1F6FB8C1E9}" srcOrd="3" destOrd="0" presId="urn:microsoft.com/office/officeart/2008/layout/LinedList"/>
    <dgm:cxn modelId="{818D2122-810B-A348-A65C-64FA8FC18982}" type="presParOf" srcId="{25F671BE-2879-F349-BE79-218334D58087}" destId="{991758FB-17CF-7C4B-BB05-D94B288A2FA8}" srcOrd="6" destOrd="0" presId="urn:microsoft.com/office/officeart/2008/layout/LinedList"/>
    <dgm:cxn modelId="{4E1636C6-D77B-D645-AF64-CEECB343676A}" type="presParOf" srcId="{25F671BE-2879-F349-BE79-218334D58087}" destId="{D608419F-FF9F-B14B-8359-3D4E6C94FB3F}" srcOrd="7" destOrd="0" presId="urn:microsoft.com/office/officeart/2008/layout/LinedList"/>
    <dgm:cxn modelId="{09435BDD-E78D-A44C-89E2-D630C9094C3A}" type="presParOf" srcId="{D608419F-FF9F-B14B-8359-3D4E6C94FB3F}" destId="{6BCE1F1B-772E-414D-8D6B-C7531568B686}" srcOrd="0" destOrd="0" presId="urn:microsoft.com/office/officeart/2008/layout/LinedList"/>
    <dgm:cxn modelId="{786B4CA6-5032-E244-9C3C-B17BA11C8DC6}" type="presParOf" srcId="{D608419F-FF9F-B14B-8359-3D4E6C94FB3F}" destId="{BA7BB2EC-AAEC-1646-A3EB-2DD6E7C502AA}" srcOrd="1" destOrd="0" presId="urn:microsoft.com/office/officeart/2008/layout/LinedList"/>
    <dgm:cxn modelId="{3201267C-BD7D-C843-9653-F8DD461B20F5}" type="presParOf" srcId="{BA7BB2EC-AAEC-1646-A3EB-2DD6E7C502AA}" destId="{B3DBA339-E0F4-F043-A4C3-638805423D3D}" srcOrd="0" destOrd="0" presId="urn:microsoft.com/office/officeart/2008/layout/LinedList"/>
    <dgm:cxn modelId="{4B491F60-9B31-E543-AB9F-35E14F3AB00A}" type="presParOf" srcId="{BA7BB2EC-AAEC-1646-A3EB-2DD6E7C502AA}" destId="{81EB17FE-A4C4-FA4E-8138-2653725F922A}" srcOrd="1" destOrd="0" presId="urn:microsoft.com/office/officeart/2008/layout/LinedList"/>
    <dgm:cxn modelId="{CC0E2485-7B64-CB4F-91A8-78188CF57814}" type="presParOf" srcId="{81EB17FE-A4C4-FA4E-8138-2653725F922A}" destId="{3D35C48A-4317-8E46-B0AB-DCF5F87D42EE}" srcOrd="0" destOrd="0" presId="urn:microsoft.com/office/officeart/2008/layout/LinedList"/>
    <dgm:cxn modelId="{AEC87B2F-F27A-9942-9AC6-4D0378FEE0EF}" type="presParOf" srcId="{81EB17FE-A4C4-FA4E-8138-2653725F922A}" destId="{1386D5F8-9332-194E-8EA0-617EB94811F4}" srcOrd="1" destOrd="0" presId="urn:microsoft.com/office/officeart/2008/layout/LinedList"/>
    <dgm:cxn modelId="{2397D775-9DAC-DD4B-A227-6EA7F46FB75D}" type="presParOf" srcId="{81EB17FE-A4C4-FA4E-8138-2653725F922A}" destId="{A029ED6A-C47B-FA4E-87D4-2D111DB481ED}" srcOrd="2" destOrd="0" presId="urn:microsoft.com/office/officeart/2008/layout/LinedList"/>
    <dgm:cxn modelId="{D12A2487-ADD8-6541-B00A-1546DD8F2552}" type="presParOf" srcId="{BA7BB2EC-AAEC-1646-A3EB-2DD6E7C502AA}" destId="{F2E21463-8117-BC4A-8B3D-76059196C984}" srcOrd="2" destOrd="0" presId="urn:microsoft.com/office/officeart/2008/layout/LinedList"/>
    <dgm:cxn modelId="{0219E755-80E1-7A41-8E66-D3641AB1ECA9}" type="presParOf" srcId="{BA7BB2EC-AAEC-1646-A3EB-2DD6E7C502AA}" destId="{30333093-D770-4C46-BDD4-AAA29701A04A}"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2B363B-8F92-404D-A46C-84C90148CB40}" type="doc">
      <dgm:prSet loTypeId="urn:microsoft.com/office/officeart/2008/layout/TitledPictureBlocks" loCatId="picture" qsTypeId="urn:microsoft.com/office/officeart/2005/8/quickstyle/simple2" qsCatId="simple" csTypeId="urn:microsoft.com/office/officeart/2005/8/colors/accent4_2" csCatId="accent4" phldr="1"/>
      <dgm:spPr/>
      <dgm:t>
        <a:bodyPr/>
        <a:lstStyle/>
        <a:p>
          <a:endParaRPr lang="en-US"/>
        </a:p>
      </dgm:t>
    </dgm:pt>
    <dgm:pt modelId="{AF2E0219-0DCC-4F9F-B457-FB24F5CB95C1}">
      <dgm:prSet phldrT="[Text]"/>
      <dgm:spPr/>
      <dgm:t>
        <a:bodyPr/>
        <a:lstStyle/>
        <a:p>
          <a:r>
            <a:rPr lang="en-US" dirty="0" smtClean="0">
              <a:latin typeface="Constantia" pitchFamily="18" charset="0"/>
            </a:rPr>
            <a:t>REDUCTION OF ELECTRICITY FOR ARTIFICAL LIGHTING</a:t>
          </a:r>
          <a:endParaRPr lang="en-US" dirty="0"/>
        </a:p>
      </dgm:t>
    </dgm:pt>
    <dgm:pt modelId="{79A32516-A8C1-4C6F-B56C-5CB4AD28095D}" type="parTrans" cxnId="{135B1DC4-E9CF-47C9-9C7E-BC157464BC59}">
      <dgm:prSet/>
      <dgm:spPr/>
      <dgm:t>
        <a:bodyPr/>
        <a:lstStyle/>
        <a:p>
          <a:endParaRPr lang="en-US"/>
        </a:p>
      </dgm:t>
    </dgm:pt>
    <dgm:pt modelId="{53A6F054-1731-4756-A660-134DB1F24106}" type="sibTrans" cxnId="{135B1DC4-E9CF-47C9-9C7E-BC157464BC59}">
      <dgm:prSet/>
      <dgm:spPr/>
      <dgm:t>
        <a:bodyPr/>
        <a:lstStyle/>
        <a:p>
          <a:endParaRPr lang="en-US"/>
        </a:p>
      </dgm:t>
    </dgm:pt>
    <dgm:pt modelId="{9EB5C205-2FB6-46A8-B7B8-A4752FA6F321}">
      <dgm:prSet phldrT="[Text]"/>
      <dgm:spPr/>
      <dgm:t>
        <a:bodyPr/>
        <a:lstStyle/>
        <a:p>
          <a:r>
            <a:rPr lang="en-US" dirty="0" smtClean="0"/>
            <a:t>CONTROL &amp; SENSOR</a:t>
          </a:r>
          <a:endParaRPr lang="en-US" dirty="0"/>
        </a:p>
      </dgm:t>
    </dgm:pt>
    <dgm:pt modelId="{A8F557EF-885D-4E45-A0F3-757CE8BFA674}" type="parTrans" cxnId="{B62AE17D-5504-400F-98F6-2115BA815E57}">
      <dgm:prSet/>
      <dgm:spPr/>
      <dgm:t>
        <a:bodyPr/>
        <a:lstStyle/>
        <a:p>
          <a:endParaRPr lang="en-US"/>
        </a:p>
      </dgm:t>
    </dgm:pt>
    <dgm:pt modelId="{61BE1268-F7A2-483C-9FC4-B073F734E738}" type="sibTrans" cxnId="{B62AE17D-5504-400F-98F6-2115BA815E57}">
      <dgm:prSet/>
      <dgm:spPr/>
      <dgm:t>
        <a:bodyPr/>
        <a:lstStyle/>
        <a:p>
          <a:endParaRPr lang="en-US"/>
        </a:p>
      </dgm:t>
    </dgm:pt>
    <dgm:pt modelId="{9134EC64-D8C1-4840-9B36-7E9522C6E425}">
      <dgm:prSet phldrT="[Text]"/>
      <dgm:spPr/>
      <dgm:t>
        <a:bodyPr/>
        <a:lstStyle/>
        <a:p>
          <a:r>
            <a:rPr lang="en-US" dirty="0" smtClean="0">
              <a:latin typeface="Constantia" pitchFamily="18" charset="0"/>
            </a:rPr>
            <a:t>MAXIMIZE LIGHTING EFFICIENCY</a:t>
          </a:r>
          <a:endParaRPr lang="en-US" dirty="0"/>
        </a:p>
      </dgm:t>
    </dgm:pt>
    <dgm:pt modelId="{F1D646AB-E6A8-4182-9E9A-FEC8AFBF5E69}" type="parTrans" cxnId="{A5A59C4D-145A-456D-B5EC-3E24064B10DA}">
      <dgm:prSet/>
      <dgm:spPr/>
      <dgm:t>
        <a:bodyPr/>
        <a:lstStyle/>
        <a:p>
          <a:endParaRPr lang="en-US"/>
        </a:p>
      </dgm:t>
    </dgm:pt>
    <dgm:pt modelId="{195D9EF1-3734-411C-A63B-7A8AA0191342}" type="sibTrans" cxnId="{A5A59C4D-145A-456D-B5EC-3E24064B10DA}">
      <dgm:prSet/>
      <dgm:spPr/>
      <dgm:t>
        <a:bodyPr/>
        <a:lstStyle/>
        <a:p>
          <a:endParaRPr lang="en-US"/>
        </a:p>
      </dgm:t>
    </dgm:pt>
    <dgm:pt modelId="{67FAE542-9A39-4C30-BD3F-C43307EE4600}">
      <dgm:prSet phldrT="[Text]"/>
      <dgm:spPr/>
      <dgm:t>
        <a:bodyPr/>
        <a:lstStyle/>
        <a:p>
          <a:r>
            <a:rPr lang="en-US" dirty="0" smtClean="0"/>
            <a:t>LIGHTING</a:t>
          </a:r>
          <a:endParaRPr lang="en-US" dirty="0"/>
        </a:p>
      </dgm:t>
    </dgm:pt>
    <dgm:pt modelId="{B162A013-3300-4983-B246-877AE9A32DF7}" type="parTrans" cxnId="{FBBDFF6B-0FE8-44F4-876D-5B35943ACECC}">
      <dgm:prSet/>
      <dgm:spPr/>
      <dgm:t>
        <a:bodyPr/>
        <a:lstStyle/>
        <a:p>
          <a:endParaRPr lang="en-US"/>
        </a:p>
      </dgm:t>
    </dgm:pt>
    <dgm:pt modelId="{79AF7C67-B495-42F0-9A96-1905259984FE}" type="sibTrans" cxnId="{FBBDFF6B-0FE8-44F4-876D-5B35943ACECC}">
      <dgm:prSet/>
      <dgm:spPr/>
      <dgm:t>
        <a:bodyPr/>
        <a:lstStyle/>
        <a:p>
          <a:endParaRPr lang="en-US"/>
        </a:p>
      </dgm:t>
    </dgm:pt>
    <dgm:pt modelId="{E3463A92-189A-4562-84BA-E5C23F1DF360}">
      <dgm:prSet phldrT="[Text]"/>
      <dgm:spPr/>
      <dgm:t>
        <a:bodyPr/>
        <a:lstStyle/>
        <a:p>
          <a:r>
            <a:rPr lang="en-US" dirty="0" smtClean="0">
              <a:latin typeface="Constantia" pitchFamily="18" charset="0"/>
            </a:rPr>
            <a:t>EFFICIENT LIGHTING  SYSTEMS TO MINIMIZE ELECTRICIAL COST</a:t>
          </a:r>
          <a:endParaRPr lang="en-US" dirty="0"/>
        </a:p>
      </dgm:t>
    </dgm:pt>
    <dgm:pt modelId="{C4D7D939-C3EC-4059-A866-7CF2FA471BC2}" type="parTrans" cxnId="{24C32607-F49C-4659-B55F-951903EB78A2}">
      <dgm:prSet/>
      <dgm:spPr/>
      <dgm:t>
        <a:bodyPr/>
        <a:lstStyle/>
        <a:p>
          <a:endParaRPr lang="en-US"/>
        </a:p>
      </dgm:t>
    </dgm:pt>
    <dgm:pt modelId="{B73293E7-1B14-4C17-8D71-12BD76C2C610}" type="sibTrans" cxnId="{24C32607-F49C-4659-B55F-951903EB78A2}">
      <dgm:prSet/>
      <dgm:spPr/>
      <dgm:t>
        <a:bodyPr/>
        <a:lstStyle/>
        <a:p>
          <a:endParaRPr lang="en-US"/>
        </a:p>
      </dgm:t>
    </dgm:pt>
    <dgm:pt modelId="{03F3D4FA-09E7-48A6-8470-CC3B3177AB15}">
      <dgm:prSet phldrT="[Text]"/>
      <dgm:spPr/>
      <dgm:t>
        <a:bodyPr/>
        <a:lstStyle/>
        <a:p>
          <a:r>
            <a:rPr lang="en-US" dirty="0" smtClean="0"/>
            <a:t>SKYLIGHTS</a:t>
          </a:r>
          <a:endParaRPr lang="en-US" dirty="0"/>
        </a:p>
      </dgm:t>
    </dgm:pt>
    <dgm:pt modelId="{7F8B6AF5-BE46-484E-8AC6-157DCB04C322}" type="sibTrans" cxnId="{26348ED6-82E0-4C73-B909-8B467C2B010D}">
      <dgm:prSet/>
      <dgm:spPr/>
      <dgm:t>
        <a:bodyPr/>
        <a:lstStyle/>
        <a:p>
          <a:endParaRPr lang="en-US"/>
        </a:p>
      </dgm:t>
    </dgm:pt>
    <dgm:pt modelId="{B3A3E80C-C12C-4673-8B22-CE59747D09E9}" type="parTrans" cxnId="{26348ED6-82E0-4C73-B909-8B467C2B010D}">
      <dgm:prSet/>
      <dgm:spPr/>
      <dgm:t>
        <a:bodyPr/>
        <a:lstStyle/>
        <a:p>
          <a:endParaRPr lang="en-US"/>
        </a:p>
      </dgm:t>
    </dgm:pt>
    <dgm:pt modelId="{42D1D7B3-0E8A-428B-A9EA-BC29D56B8CE3}" type="pres">
      <dgm:prSet presAssocID="{EB2B363B-8F92-404D-A46C-84C90148CB40}" presName="rootNode" presStyleCnt="0">
        <dgm:presLayoutVars>
          <dgm:chMax/>
          <dgm:chPref/>
          <dgm:dir/>
          <dgm:animLvl val="lvl"/>
        </dgm:presLayoutVars>
      </dgm:prSet>
      <dgm:spPr/>
      <dgm:t>
        <a:bodyPr/>
        <a:lstStyle/>
        <a:p>
          <a:endParaRPr lang="en-US"/>
        </a:p>
      </dgm:t>
    </dgm:pt>
    <dgm:pt modelId="{5F29AE18-8102-4D98-B3AC-2C4B52C3B715}" type="pres">
      <dgm:prSet presAssocID="{03F3D4FA-09E7-48A6-8470-CC3B3177AB15}" presName="composite" presStyleCnt="0"/>
      <dgm:spPr/>
      <dgm:t>
        <a:bodyPr/>
        <a:lstStyle/>
        <a:p>
          <a:endParaRPr lang="en-US"/>
        </a:p>
      </dgm:t>
    </dgm:pt>
    <dgm:pt modelId="{D0F27C92-16A6-41C6-9359-33A37237EDA7}" type="pres">
      <dgm:prSet presAssocID="{03F3D4FA-09E7-48A6-8470-CC3B3177AB15}" presName="ParentText" presStyleLbl="node1" presStyleIdx="0" presStyleCnt="3">
        <dgm:presLayoutVars>
          <dgm:chMax val="1"/>
          <dgm:chPref val="1"/>
          <dgm:bulletEnabled val="1"/>
        </dgm:presLayoutVars>
      </dgm:prSet>
      <dgm:spPr/>
      <dgm:t>
        <a:bodyPr/>
        <a:lstStyle/>
        <a:p>
          <a:endParaRPr lang="en-US"/>
        </a:p>
      </dgm:t>
    </dgm:pt>
    <dgm:pt modelId="{2A8B2904-718E-41A3-89C4-6451F5824DF2}" type="pres">
      <dgm:prSet presAssocID="{03F3D4FA-09E7-48A6-8470-CC3B3177AB15}" presName="Image" presStyleLbl="bgImgPlace1" presStyleIdx="0" presStyleCnt="3"/>
      <dgm:spPr>
        <a:blipFill rotWithShape="1">
          <a:blip xmlns:r="http://schemas.openxmlformats.org/officeDocument/2006/relationships" r:embed="rId1"/>
          <a:stretch>
            <a:fillRect/>
          </a:stretch>
        </a:blipFill>
      </dgm:spPr>
      <dgm:t>
        <a:bodyPr/>
        <a:lstStyle/>
        <a:p>
          <a:endParaRPr lang="en-US"/>
        </a:p>
      </dgm:t>
      <dgm:extLst/>
    </dgm:pt>
    <dgm:pt modelId="{2FE524D2-286E-4BAA-8FE0-FE862AB2FF7A}" type="pres">
      <dgm:prSet presAssocID="{03F3D4FA-09E7-48A6-8470-CC3B3177AB15}" presName="ChildText" presStyleLbl="fgAcc1" presStyleIdx="0" presStyleCnt="3" custScaleX="128145">
        <dgm:presLayoutVars>
          <dgm:chMax val="0"/>
          <dgm:chPref val="0"/>
          <dgm:bulletEnabled val="1"/>
        </dgm:presLayoutVars>
      </dgm:prSet>
      <dgm:spPr/>
      <dgm:t>
        <a:bodyPr/>
        <a:lstStyle/>
        <a:p>
          <a:endParaRPr lang="en-US"/>
        </a:p>
      </dgm:t>
    </dgm:pt>
    <dgm:pt modelId="{45E01483-7B72-4FC5-AFAB-1D3B9D3BD7B0}" type="pres">
      <dgm:prSet presAssocID="{7F8B6AF5-BE46-484E-8AC6-157DCB04C322}" presName="sibTrans" presStyleCnt="0"/>
      <dgm:spPr/>
      <dgm:t>
        <a:bodyPr/>
        <a:lstStyle/>
        <a:p>
          <a:endParaRPr lang="en-US"/>
        </a:p>
      </dgm:t>
    </dgm:pt>
    <dgm:pt modelId="{BD02EB49-BD20-4B33-9C9E-9F6311ADAEAA}" type="pres">
      <dgm:prSet presAssocID="{9EB5C205-2FB6-46A8-B7B8-A4752FA6F321}" presName="composite" presStyleCnt="0"/>
      <dgm:spPr/>
      <dgm:t>
        <a:bodyPr/>
        <a:lstStyle/>
        <a:p>
          <a:endParaRPr lang="en-US"/>
        </a:p>
      </dgm:t>
    </dgm:pt>
    <dgm:pt modelId="{20FFA2E5-059F-4C2E-A9DE-D98F16633900}" type="pres">
      <dgm:prSet presAssocID="{9EB5C205-2FB6-46A8-B7B8-A4752FA6F321}" presName="ParentText" presStyleLbl="node1" presStyleIdx="1" presStyleCnt="3">
        <dgm:presLayoutVars>
          <dgm:chMax val="1"/>
          <dgm:chPref val="1"/>
          <dgm:bulletEnabled val="1"/>
        </dgm:presLayoutVars>
      </dgm:prSet>
      <dgm:spPr/>
      <dgm:t>
        <a:bodyPr/>
        <a:lstStyle/>
        <a:p>
          <a:endParaRPr lang="en-US"/>
        </a:p>
      </dgm:t>
    </dgm:pt>
    <dgm:pt modelId="{4C5C1B18-6773-4B75-B34C-F5CE5583B342}" type="pres">
      <dgm:prSet presAssocID="{9EB5C205-2FB6-46A8-B7B8-A4752FA6F321}" presName="Image" presStyleLbl="bgImgPlace1" presStyleIdx="1" presStyleCnt="3"/>
      <dgm:spPr>
        <a:blipFill rotWithShape="1">
          <a:blip xmlns:r="http://schemas.openxmlformats.org/officeDocument/2006/relationships" r:embed="rId2"/>
          <a:stretch>
            <a:fillRect/>
          </a:stretch>
        </a:blipFill>
      </dgm:spPr>
      <dgm:t>
        <a:bodyPr/>
        <a:lstStyle/>
        <a:p>
          <a:endParaRPr lang="en-US"/>
        </a:p>
      </dgm:t>
      <dgm:extLst>
        <a:ext uri="{E40237B7-FDA0-4F09-8148-C483321AD2D9}">
          <dgm14:cNvPr xmlns:dgm14="http://schemas.microsoft.com/office/drawing/2010/diagram" id="0" name="" descr="Closeup of person's hands holding square plastic object and correcting architectural drawings of same." title="Sample Picture"/>
        </a:ext>
      </dgm:extLst>
    </dgm:pt>
    <dgm:pt modelId="{CAB36267-3530-4860-AA5F-75317FE44861}" type="pres">
      <dgm:prSet presAssocID="{9EB5C205-2FB6-46A8-B7B8-A4752FA6F321}" presName="ChildText" presStyleLbl="fgAcc1" presStyleIdx="1" presStyleCnt="3">
        <dgm:presLayoutVars>
          <dgm:chMax val="0"/>
          <dgm:chPref val="0"/>
          <dgm:bulletEnabled val="1"/>
        </dgm:presLayoutVars>
      </dgm:prSet>
      <dgm:spPr/>
      <dgm:t>
        <a:bodyPr/>
        <a:lstStyle/>
        <a:p>
          <a:endParaRPr lang="en-US"/>
        </a:p>
      </dgm:t>
    </dgm:pt>
    <dgm:pt modelId="{F2E48AD1-DFA3-4762-9BA5-CFE6C7854AED}" type="pres">
      <dgm:prSet presAssocID="{61BE1268-F7A2-483C-9FC4-B073F734E738}" presName="sibTrans" presStyleCnt="0"/>
      <dgm:spPr/>
      <dgm:t>
        <a:bodyPr/>
        <a:lstStyle/>
        <a:p>
          <a:endParaRPr lang="en-US"/>
        </a:p>
      </dgm:t>
    </dgm:pt>
    <dgm:pt modelId="{CE2E92EA-23C4-4190-9C8E-45D543AFB1DE}" type="pres">
      <dgm:prSet presAssocID="{67FAE542-9A39-4C30-BD3F-C43307EE4600}" presName="composite" presStyleCnt="0"/>
      <dgm:spPr/>
      <dgm:t>
        <a:bodyPr/>
        <a:lstStyle/>
        <a:p>
          <a:endParaRPr lang="en-US"/>
        </a:p>
      </dgm:t>
    </dgm:pt>
    <dgm:pt modelId="{1D95D0DA-EC94-4AD6-9B26-37C055140371}" type="pres">
      <dgm:prSet presAssocID="{67FAE542-9A39-4C30-BD3F-C43307EE4600}" presName="ParentText" presStyleLbl="node1" presStyleIdx="2" presStyleCnt="3">
        <dgm:presLayoutVars>
          <dgm:chMax val="1"/>
          <dgm:chPref val="1"/>
          <dgm:bulletEnabled val="1"/>
        </dgm:presLayoutVars>
      </dgm:prSet>
      <dgm:spPr/>
      <dgm:t>
        <a:bodyPr/>
        <a:lstStyle/>
        <a:p>
          <a:endParaRPr lang="en-US"/>
        </a:p>
      </dgm:t>
    </dgm:pt>
    <dgm:pt modelId="{F66FE038-34D5-4C87-ACDE-F388EEEC3051}" type="pres">
      <dgm:prSet presAssocID="{67FAE542-9A39-4C30-BD3F-C43307EE4600}" presName="Image" presStyleLbl="bgImgPlace1" presStyleIdx="2" presStyleCnt="3"/>
      <dgm:spPr>
        <a:blipFill rotWithShape="1">
          <a:blip xmlns:r="http://schemas.openxmlformats.org/officeDocument/2006/relationships" r:embed="rId3"/>
          <a:stretch>
            <a:fillRect/>
          </a:stretch>
        </a:blipFill>
      </dgm:spPr>
      <dgm:t>
        <a:bodyPr/>
        <a:lstStyle/>
        <a:p>
          <a:endParaRPr lang="en-US"/>
        </a:p>
      </dgm:t>
      <dgm:extLst/>
    </dgm:pt>
    <dgm:pt modelId="{879AE2B7-A9C2-4481-B0D2-643D27340AE9}" type="pres">
      <dgm:prSet presAssocID="{67FAE542-9A39-4C30-BD3F-C43307EE4600}" presName="ChildText" presStyleLbl="fgAcc1" presStyleIdx="2" presStyleCnt="3" custScaleX="143452">
        <dgm:presLayoutVars>
          <dgm:chMax val="0"/>
          <dgm:chPref val="0"/>
          <dgm:bulletEnabled val="1"/>
        </dgm:presLayoutVars>
      </dgm:prSet>
      <dgm:spPr/>
      <dgm:t>
        <a:bodyPr/>
        <a:lstStyle/>
        <a:p>
          <a:endParaRPr lang="en-US"/>
        </a:p>
      </dgm:t>
    </dgm:pt>
  </dgm:ptLst>
  <dgm:cxnLst>
    <dgm:cxn modelId="{9C8180B5-7CD7-0C4E-8D28-60F789E821A2}" type="presOf" srcId="{E3463A92-189A-4562-84BA-E5C23F1DF360}" destId="{879AE2B7-A9C2-4481-B0D2-643D27340AE9}" srcOrd="0" destOrd="0" presId="urn:microsoft.com/office/officeart/2008/layout/TitledPictureBlocks"/>
    <dgm:cxn modelId="{FBBDFF6B-0FE8-44F4-876D-5B35943ACECC}" srcId="{EB2B363B-8F92-404D-A46C-84C90148CB40}" destId="{67FAE542-9A39-4C30-BD3F-C43307EE4600}" srcOrd="2" destOrd="0" parTransId="{B162A013-3300-4983-B246-877AE9A32DF7}" sibTransId="{79AF7C67-B495-42F0-9A96-1905259984FE}"/>
    <dgm:cxn modelId="{4C5D0C19-6F37-2E42-A754-78D5AEF93CF0}" type="presOf" srcId="{9134EC64-D8C1-4840-9B36-7E9522C6E425}" destId="{CAB36267-3530-4860-AA5F-75317FE44861}" srcOrd="0" destOrd="0" presId="urn:microsoft.com/office/officeart/2008/layout/TitledPictureBlocks"/>
    <dgm:cxn modelId="{A4DF15C7-9F86-BF4C-AE5E-BCFE8685B096}" type="presOf" srcId="{EB2B363B-8F92-404D-A46C-84C90148CB40}" destId="{42D1D7B3-0E8A-428B-A9EA-BC29D56B8CE3}" srcOrd="0" destOrd="0" presId="urn:microsoft.com/office/officeart/2008/layout/TitledPictureBlocks"/>
    <dgm:cxn modelId="{2C868AA8-BE27-A946-99B2-DEB35F2B611D}" type="presOf" srcId="{03F3D4FA-09E7-48A6-8470-CC3B3177AB15}" destId="{D0F27C92-16A6-41C6-9359-33A37237EDA7}" srcOrd="0" destOrd="0" presId="urn:microsoft.com/office/officeart/2008/layout/TitledPictureBlocks"/>
    <dgm:cxn modelId="{CCBC05CD-4DD2-764D-83FA-951F83AA5A03}" type="presOf" srcId="{9EB5C205-2FB6-46A8-B7B8-A4752FA6F321}" destId="{20FFA2E5-059F-4C2E-A9DE-D98F16633900}" srcOrd="0" destOrd="0" presId="urn:microsoft.com/office/officeart/2008/layout/TitledPictureBlocks"/>
    <dgm:cxn modelId="{135B1DC4-E9CF-47C9-9C7E-BC157464BC59}" srcId="{03F3D4FA-09E7-48A6-8470-CC3B3177AB15}" destId="{AF2E0219-0DCC-4F9F-B457-FB24F5CB95C1}" srcOrd="0" destOrd="0" parTransId="{79A32516-A8C1-4C6F-B56C-5CB4AD28095D}" sibTransId="{53A6F054-1731-4756-A660-134DB1F24106}"/>
    <dgm:cxn modelId="{24C32607-F49C-4659-B55F-951903EB78A2}" srcId="{67FAE542-9A39-4C30-BD3F-C43307EE4600}" destId="{E3463A92-189A-4562-84BA-E5C23F1DF360}" srcOrd="0" destOrd="0" parTransId="{C4D7D939-C3EC-4059-A866-7CF2FA471BC2}" sibTransId="{B73293E7-1B14-4C17-8D71-12BD76C2C610}"/>
    <dgm:cxn modelId="{E2813536-ACEC-9D4D-8FF1-4F079683A018}" type="presOf" srcId="{AF2E0219-0DCC-4F9F-B457-FB24F5CB95C1}" destId="{2FE524D2-286E-4BAA-8FE0-FE862AB2FF7A}" srcOrd="0" destOrd="0" presId="urn:microsoft.com/office/officeart/2008/layout/TitledPictureBlocks"/>
    <dgm:cxn modelId="{A5A59C4D-145A-456D-B5EC-3E24064B10DA}" srcId="{9EB5C205-2FB6-46A8-B7B8-A4752FA6F321}" destId="{9134EC64-D8C1-4840-9B36-7E9522C6E425}" srcOrd="0" destOrd="0" parTransId="{F1D646AB-E6A8-4182-9E9A-FEC8AFBF5E69}" sibTransId="{195D9EF1-3734-411C-A63B-7A8AA0191342}"/>
    <dgm:cxn modelId="{26348ED6-82E0-4C73-B909-8B467C2B010D}" srcId="{EB2B363B-8F92-404D-A46C-84C90148CB40}" destId="{03F3D4FA-09E7-48A6-8470-CC3B3177AB15}" srcOrd="0" destOrd="0" parTransId="{B3A3E80C-C12C-4673-8B22-CE59747D09E9}" sibTransId="{7F8B6AF5-BE46-484E-8AC6-157DCB04C322}"/>
    <dgm:cxn modelId="{CEE30D25-08ED-F343-AEA5-F4A2E5106D0C}" type="presOf" srcId="{67FAE542-9A39-4C30-BD3F-C43307EE4600}" destId="{1D95D0DA-EC94-4AD6-9B26-37C055140371}" srcOrd="0" destOrd="0" presId="urn:microsoft.com/office/officeart/2008/layout/TitledPictureBlocks"/>
    <dgm:cxn modelId="{B62AE17D-5504-400F-98F6-2115BA815E57}" srcId="{EB2B363B-8F92-404D-A46C-84C90148CB40}" destId="{9EB5C205-2FB6-46A8-B7B8-A4752FA6F321}" srcOrd="1" destOrd="0" parTransId="{A8F557EF-885D-4E45-A0F3-757CE8BFA674}" sibTransId="{61BE1268-F7A2-483C-9FC4-B073F734E738}"/>
    <dgm:cxn modelId="{E5A7876B-013A-A54F-ACA3-002D274F682E}" type="presParOf" srcId="{42D1D7B3-0E8A-428B-A9EA-BC29D56B8CE3}" destId="{5F29AE18-8102-4D98-B3AC-2C4B52C3B715}" srcOrd="0" destOrd="0" presId="urn:microsoft.com/office/officeart/2008/layout/TitledPictureBlocks"/>
    <dgm:cxn modelId="{BECE8A7B-9E36-6D44-B738-0ED0F9E0E7CD}" type="presParOf" srcId="{5F29AE18-8102-4D98-B3AC-2C4B52C3B715}" destId="{D0F27C92-16A6-41C6-9359-33A37237EDA7}" srcOrd="0" destOrd="0" presId="urn:microsoft.com/office/officeart/2008/layout/TitledPictureBlocks"/>
    <dgm:cxn modelId="{906085AC-ED52-9147-82E3-17F472A5B0AD}" type="presParOf" srcId="{5F29AE18-8102-4D98-B3AC-2C4B52C3B715}" destId="{2A8B2904-718E-41A3-89C4-6451F5824DF2}" srcOrd="1" destOrd="0" presId="urn:microsoft.com/office/officeart/2008/layout/TitledPictureBlocks"/>
    <dgm:cxn modelId="{E76112C7-233E-BA4F-AB1F-CADA54E8FD92}" type="presParOf" srcId="{5F29AE18-8102-4D98-B3AC-2C4B52C3B715}" destId="{2FE524D2-286E-4BAA-8FE0-FE862AB2FF7A}" srcOrd="2" destOrd="0" presId="urn:microsoft.com/office/officeart/2008/layout/TitledPictureBlocks"/>
    <dgm:cxn modelId="{C8D20F8C-B26A-BC4E-BA2B-15A2336FD384}" type="presParOf" srcId="{42D1D7B3-0E8A-428B-A9EA-BC29D56B8CE3}" destId="{45E01483-7B72-4FC5-AFAB-1D3B9D3BD7B0}" srcOrd="1" destOrd="0" presId="urn:microsoft.com/office/officeart/2008/layout/TitledPictureBlocks"/>
    <dgm:cxn modelId="{020CEAF7-B0DA-8042-A08D-1D271B4F251F}" type="presParOf" srcId="{42D1D7B3-0E8A-428B-A9EA-BC29D56B8CE3}" destId="{BD02EB49-BD20-4B33-9C9E-9F6311ADAEAA}" srcOrd="2" destOrd="0" presId="urn:microsoft.com/office/officeart/2008/layout/TitledPictureBlocks"/>
    <dgm:cxn modelId="{241C6C0C-994D-984E-B16C-15DB8CD9DB9B}" type="presParOf" srcId="{BD02EB49-BD20-4B33-9C9E-9F6311ADAEAA}" destId="{20FFA2E5-059F-4C2E-A9DE-D98F16633900}" srcOrd="0" destOrd="0" presId="urn:microsoft.com/office/officeart/2008/layout/TitledPictureBlocks"/>
    <dgm:cxn modelId="{12966A12-0E63-2D47-983B-EA7B2E5B1543}" type="presParOf" srcId="{BD02EB49-BD20-4B33-9C9E-9F6311ADAEAA}" destId="{4C5C1B18-6773-4B75-B34C-F5CE5583B342}" srcOrd="1" destOrd="0" presId="urn:microsoft.com/office/officeart/2008/layout/TitledPictureBlocks"/>
    <dgm:cxn modelId="{D2CAE12D-C9B0-E74C-AA3E-28E6C17495BF}" type="presParOf" srcId="{BD02EB49-BD20-4B33-9C9E-9F6311ADAEAA}" destId="{CAB36267-3530-4860-AA5F-75317FE44861}" srcOrd="2" destOrd="0" presId="urn:microsoft.com/office/officeart/2008/layout/TitledPictureBlocks"/>
    <dgm:cxn modelId="{BE14F848-744A-5741-8E96-124F8764AC29}" type="presParOf" srcId="{42D1D7B3-0E8A-428B-A9EA-BC29D56B8CE3}" destId="{F2E48AD1-DFA3-4762-9BA5-CFE6C7854AED}" srcOrd="3" destOrd="0" presId="urn:microsoft.com/office/officeart/2008/layout/TitledPictureBlocks"/>
    <dgm:cxn modelId="{BEC9260D-CEC6-8142-9F06-285BD76B1675}" type="presParOf" srcId="{42D1D7B3-0E8A-428B-A9EA-BC29D56B8CE3}" destId="{CE2E92EA-23C4-4190-9C8E-45D543AFB1DE}" srcOrd="4" destOrd="0" presId="urn:microsoft.com/office/officeart/2008/layout/TitledPictureBlocks"/>
    <dgm:cxn modelId="{BAF3667B-BD29-4742-9BAB-D2323A017BAA}" type="presParOf" srcId="{CE2E92EA-23C4-4190-9C8E-45D543AFB1DE}" destId="{1D95D0DA-EC94-4AD6-9B26-37C055140371}" srcOrd="0" destOrd="0" presId="urn:microsoft.com/office/officeart/2008/layout/TitledPictureBlocks"/>
    <dgm:cxn modelId="{0CB39112-0938-6849-86EE-99AB190909A2}" type="presParOf" srcId="{CE2E92EA-23C4-4190-9C8E-45D543AFB1DE}" destId="{F66FE038-34D5-4C87-ACDE-F388EEEC3051}" srcOrd="1" destOrd="0" presId="urn:microsoft.com/office/officeart/2008/layout/TitledPictureBlocks"/>
    <dgm:cxn modelId="{4305A825-57B0-534D-B7DA-4F09E8678E18}" type="presParOf" srcId="{CE2E92EA-23C4-4190-9C8E-45D543AFB1DE}" destId="{879AE2B7-A9C2-4481-B0D2-643D27340A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r>
            <a:rPr lang="en-US" dirty="0" smtClean="0"/>
            <a:t>Environmentally Sound</a:t>
          </a:r>
          <a:endParaRPr lang="en-US" dirty="0"/>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en-US" sz="1000" dirty="0" smtClean="0">
              <a:latin typeface="+mn-lt"/>
            </a:rPr>
            <a:t>Reduces energy consumption of existing lighting systems 10% to 36% </a:t>
          </a:r>
          <a:endParaRPr lang="en-US" sz="1000" dirty="0"/>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902514D4-9367-48BD-AB98-415C361E8095}">
      <dgm:prSet phldrT="[Text]"/>
      <dgm:spPr/>
      <dgm:t>
        <a:bodyPr/>
        <a:lstStyle/>
        <a:p>
          <a:r>
            <a:rPr lang="en-US" dirty="0" smtClean="0"/>
            <a:t>Safety</a:t>
          </a:r>
          <a:endParaRPr lang="en-US" dirty="0"/>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en-US" sz="1000" dirty="0" smtClean="0">
              <a:latin typeface="+mn-lt"/>
            </a:rPr>
            <a:t>Longer lamp life means lower maintenance costs</a:t>
          </a:r>
          <a:endParaRPr lang="en-US" sz="1000" dirty="0"/>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dgm:spPr/>
      <dgm:t>
        <a:bodyPr/>
        <a:lstStyle/>
        <a:p>
          <a:r>
            <a:rPr lang="en-US" dirty="0" smtClean="0"/>
            <a:t>Versatile</a:t>
          </a:r>
          <a:endParaRPr lang="en-US" dirty="0"/>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en-US" sz="1000" dirty="0" smtClean="0">
              <a:latin typeface="+mn-lt"/>
            </a:rPr>
            <a:t>Designed to work with a wide variety of HID lamps including low/high  pressure sodium, metal-halide, mercury vapor, pulse start, etc.</a:t>
          </a:r>
          <a:endParaRPr lang="en-US" sz="1000" dirty="0"/>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E813B11F-91FF-4944-8180-13E72064B902}">
      <dgm:prSet custT="1"/>
      <dgm:spPr/>
      <dgm:t>
        <a:bodyPr/>
        <a:lstStyle/>
        <a:p>
          <a:r>
            <a:rPr lang="en-US" sz="1000" dirty="0" smtClean="0">
              <a:latin typeface="+mn-lt"/>
            </a:rPr>
            <a:t>Extends lamp life up to 40% and ballast life up to 200% reducing stress on landfills</a:t>
          </a:r>
        </a:p>
      </dgm:t>
    </dgm:pt>
    <dgm:pt modelId="{47320497-508A-5A4E-A6E8-AE8B2435F5C4}" type="parTrans" cxnId="{912A687F-E934-0042-85A4-6C3F87B8F5DD}">
      <dgm:prSet/>
      <dgm:spPr/>
      <dgm:t>
        <a:bodyPr/>
        <a:lstStyle/>
        <a:p>
          <a:endParaRPr lang="en-US"/>
        </a:p>
      </dgm:t>
    </dgm:pt>
    <dgm:pt modelId="{B6DFEE76-28AD-CE40-9598-001102C30D30}" type="sibTrans" cxnId="{912A687F-E934-0042-85A4-6C3F87B8F5DD}">
      <dgm:prSet/>
      <dgm:spPr/>
      <dgm:t>
        <a:bodyPr/>
        <a:lstStyle/>
        <a:p>
          <a:endParaRPr lang="en-US"/>
        </a:p>
      </dgm:t>
    </dgm:pt>
    <dgm:pt modelId="{37BD4FF1-F2F4-FB49-A291-E8FAF7E7C528}">
      <dgm:prSet custT="1"/>
      <dgm:spPr/>
      <dgm:t>
        <a:bodyPr/>
        <a:lstStyle/>
        <a:p>
          <a:r>
            <a:rPr lang="en-US" sz="1000" dirty="0" err="1" smtClean="0">
              <a:latin typeface="+mn-lt"/>
            </a:rPr>
            <a:t>RoHS</a:t>
          </a:r>
          <a:r>
            <a:rPr lang="en-US" sz="1000" dirty="0" smtClean="0">
              <a:latin typeface="+mn-lt"/>
            </a:rPr>
            <a:t> compliant and 95% recyclable by weight</a:t>
          </a:r>
        </a:p>
      </dgm:t>
    </dgm:pt>
    <dgm:pt modelId="{33A42970-30FF-7643-9256-39D8CCA04A94}" type="parTrans" cxnId="{0B934F48-FAF9-3D41-BEFC-C69B5A794B35}">
      <dgm:prSet/>
      <dgm:spPr/>
      <dgm:t>
        <a:bodyPr/>
        <a:lstStyle/>
        <a:p>
          <a:endParaRPr lang="en-US"/>
        </a:p>
      </dgm:t>
    </dgm:pt>
    <dgm:pt modelId="{50FA71CB-40D2-5F4B-A25B-F8CFCDAA9E44}" type="sibTrans" cxnId="{0B934F48-FAF9-3D41-BEFC-C69B5A794B35}">
      <dgm:prSet/>
      <dgm:spPr/>
      <dgm:t>
        <a:bodyPr/>
        <a:lstStyle/>
        <a:p>
          <a:endParaRPr lang="en-US"/>
        </a:p>
      </dgm:t>
    </dgm:pt>
    <dgm:pt modelId="{0C969D9E-F658-CE42-B131-860790B786B4}">
      <dgm:prSet custT="1"/>
      <dgm:spPr/>
      <dgm:t>
        <a:bodyPr/>
        <a:lstStyle/>
        <a:p>
          <a:r>
            <a:rPr lang="en-US" sz="1000" dirty="0" smtClean="0">
              <a:latin typeface="+mn-lt"/>
            </a:rPr>
            <a:t>Maintains lumen output at or above rated specifications longer than uncontrolled lamps</a:t>
          </a:r>
        </a:p>
      </dgm:t>
    </dgm:pt>
    <dgm:pt modelId="{E7031298-9DF8-CB46-AC2C-4789983F3379}" type="parTrans" cxnId="{6BD9201C-229A-9645-9269-FED21D2ADAD3}">
      <dgm:prSet/>
      <dgm:spPr/>
      <dgm:t>
        <a:bodyPr/>
        <a:lstStyle/>
        <a:p>
          <a:endParaRPr lang="en-US"/>
        </a:p>
      </dgm:t>
    </dgm:pt>
    <dgm:pt modelId="{88A5B7A7-6CC6-7B4D-A9D4-3B6E2E7CC082}" type="sibTrans" cxnId="{6BD9201C-229A-9645-9269-FED21D2ADAD3}">
      <dgm:prSet/>
      <dgm:spPr/>
      <dgm:t>
        <a:bodyPr/>
        <a:lstStyle/>
        <a:p>
          <a:endParaRPr lang="en-US"/>
        </a:p>
      </dgm:t>
    </dgm:pt>
    <dgm:pt modelId="{041C771F-11BE-2D46-9DD0-613746401ECF}">
      <dgm:prSet custT="1"/>
      <dgm:spPr/>
      <dgm:t>
        <a:bodyPr/>
        <a:lstStyle/>
        <a:p>
          <a:r>
            <a:rPr lang="en-US" sz="1000" dirty="0" smtClean="0">
              <a:latin typeface="+mn-lt"/>
            </a:rPr>
            <a:t>Virtually maintenance free</a:t>
          </a:r>
        </a:p>
      </dgm:t>
    </dgm:pt>
    <dgm:pt modelId="{C8EB1D2C-93F7-FC46-9B23-88BF0DEBC6ED}" type="parTrans" cxnId="{869E0429-7376-DD4D-BC18-426AC5CC8C5B}">
      <dgm:prSet/>
      <dgm:spPr/>
      <dgm:t>
        <a:bodyPr/>
        <a:lstStyle/>
        <a:p>
          <a:endParaRPr lang="en-US"/>
        </a:p>
      </dgm:t>
    </dgm:pt>
    <dgm:pt modelId="{EE5264E3-861A-C34E-9FBA-3CD71C25BBF3}" type="sibTrans" cxnId="{869E0429-7376-DD4D-BC18-426AC5CC8C5B}">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dgm:spPr/>
    </dgm:pt>
    <dgm:pt modelId="{82171282-A646-4576-AB4C-5C8A06136ED3}" type="pres">
      <dgm:prSet presAssocID="{70FEEDF0-9ED0-4D7F-AB97-F24DEA096723}" presName="Child1" presStyleLbl="revTx" presStyleIdx="0" presStyleCnt="6" custScaleX="142970" custScaleY="118720" custLinFactNeighborX="12082" custLinFactNeighborY="-30030">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dgm:spPr/>
    </dgm:pt>
    <dgm:pt modelId="{47FC99C1-6CDC-4E5F-82DC-8138B26E8725}" type="pres">
      <dgm:prSet presAssocID="{902514D4-9367-48BD-AB98-415C361E8095}" presName="Child2" presStyleLbl="revTx" presStyleIdx="2" presStyleCnt="6" custScaleX="133663" custScaleY="126832" custLinFactNeighborX="31210" custLinFactNeighborY="-561">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dgm:spPr/>
    </dgm:pt>
    <dgm:pt modelId="{4708EA16-D5C5-4EE2-8A83-5B988D03B274}" type="pres">
      <dgm:prSet presAssocID="{42DDB17B-32B6-4380-AEA0-A9CDCE0F4C58}" presName="Child3" presStyleLbl="revTx" presStyleIdx="4" presStyleCnt="6" custScaleX="117113">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dgm:presLayoutVars>
          <dgm:chMax val="1"/>
          <dgm:chPref val="1"/>
          <dgm:bulletEnabled val="1"/>
        </dgm:presLayoutVars>
      </dgm:prSet>
      <dgm:spPr/>
      <dgm:t>
        <a:bodyPr/>
        <a:lstStyle/>
        <a:p>
          <a:endParaRPr lang="en-US"/>
        </a:p>
      </dgm:t>
    </dgm:pt>
  </dgm:ptLst>
  <dgm:cxnLst>
    <dgm:cxn modelId="{912A687F-E934-0042-85A4-6C3F87B8F5DD}" srcId="{70FEEDF0-9ED0-4D7F-AB97-F24DEA096723}" destId="{E813B11F-91FF-4944-8180-13E72064B902}" srcOrd="1" destOrd="0" parTransId="{47320497-508A-5A4E-A6E8-AE8B2435F5C4}" sibTransId="{B6DFEE76-28AD-CE40-9598-001102C30D30}"/>
    <dgm:cxn modelId="{CCE6A997-C2CE-5741-ADAC-87E8F5414585}" type="presOf" srcId="{70FEEDF0-9ED0-4D7F-AB97-F24DEA096723}" destId="{2B9101F4-B5D1-4AB7-BC83-753D06A88415}"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EE2D7EB0-2491-4620-9484-128EFCB0CCFB}" srcId="{70FEEDF0-9ED0-4D7F-AB97-F24DEA096723}" destId="{3983B1D4-E9F3-40E6-BD23-7E703B845062}" srcOrd="0" destOrd="0" parTransId="{4F492F41-738A-495A-BD66-62C92425C206}" sibTransId="{C87237CF-A497-41CE-A1FA-5B148B026A29}"/>
    <dgm:cxn modelId="{FB2C88B2-A267-FD41-A9C9-D42EAE1F857D}" type="presOf" srcId="{902514D4-9367-48BD-AB98-415C361E8095}" destId="{4E0AE086-AABF-4A0E-98D0-5626D79C154F}" srcOrd="0" destOrd="0" presId="urn:microsoft.com/office/officeart/2009/layout/CircleArrowProcess"/>
    <dgm:cxn modelId="{9C3EB049-231B-7F48-AB4C-434D7DA1F732}" type="presOf" srcId="{9EFDE1E0-36B2-42FD-8BC1-DEC0FAC5CDC6}" destId="{0746AFD6-81AF-4A03-965B-E5FD2AC99902}"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D9AB0AE6-F18B-4A70-BFB4-908F5D928CC4}" srcId="{42DDB17B-32B6-4380-AEA0-A9CDCE0F4C58}" destId="{8DC3B0AC-5266-485C-BEE0-5EA316ED6351}" srcOrd="0" destOrd="0" parTransId="{4AF62E0A-68C0-4E36-A271-5E981705ABD4}" sibTransId="{09B5E930-7BFA-4193-A015-8BA2F8D85EED}"/>
    <dgm:cxn modelId="{6BD9201C-229A-9645-9269-FED21D2ADAD3}" srcId="{902514D4-9367-48BD-AB98-415C361E8095}" destId="{0C969D9E-F658-CE42-B131-860790B786B4}" srcOrd="1" destOrd="0" parTransId="{E7031298-9DF8-CB46-AC2C-4789983F3379}" sibTransId="{88A5B7A7-6CC6-7B4D-A9D4-3B6E2E7CC082}"/>
    <dgm:cxn modelId="{BA69FE2F-7459-9B48-9E83-C6BC5511F78B}" type="presOf" srcId="{37BD4FF1-F2F4-FB49-A291-E8FAF7E7C528}" destId="{82171282-A646-4576-AB4C-5C8A06136ED3}" srcOrd="0" destOrd="2" presId="urn:microsoft.com/office/officeart/2009/layout/CircleArrowProcess"/>
    <dgm:cxn modelId="{869E0429-7376-DD4D-BC18-426AC5CC8C5B}" srcId="{902514D4-9367-48BD-AB98-415C361E8095}" destId="{041C771F-11BE-2D46-9DD0-613746401ECF}" srcOrd="2" destOrd="0" parTransId="{C8EB1D2C-93F7-FC46-9B23-88BF0DEBC6ED}" sibTransId="{EE5264E3-861A-C34E-9FBA-3CD71C25BBF3}"/>
    <dgm:cxn modelId="{0B934F48-FAF9-3D41-BEFC-C69B5A794B35}" srcId="{70FEEDF0-9ED0-4D7F-AB97-F24DEA096723}" destId="{37BD4FF1-F2F4-FB49-A291-E8FAF7E7C528}" srcOrd="2" destOrd="0" parTransId="{33A42970-30FF-7643-9256-39D8CCA04A94}" sibTransId="{50FA71CB-40D2-5F4B-A25B-F8CFCDAA9E44}"/>
    <dgm:cxn modelId="{EADC2E80-87D7-BF4E-BBE6-C173C66575A3}" type="presOf" srcId="{041C771F-11BE-2D46-9DD0-613746401ECF}" destId="{47FC99C1-6CDC-4E5F-82DC-8138B26E8725}" srcOrd="0" destOrd="2" presId="urn:microsoft.com/office/officeart/2009/layout/CircleArrowProcess"/>
    <dgm:cxn modelId="{F313A2CD-440E-D240-8339-0EC85D0C9BD9}" type="presOf" srcId="{3983B1D4-E9F3-40E6-BD23-7E703B845062}" destId="{82171282-A646-4576-AB4C-5C8A06136ED3}" srcOrd="0" destOrd="0" presId="urn:microsoft.com/office/officeart/2009/layout/CircleArrowProcess"/>
    <dgm:cxn modelId="{86D2188F-D34D-6F47-876C-DAC50ADDE1B0}" type="presOf" srcId="{BCC44E0D-2E84-42AD-BFBC-B1DB0B59B688}" destId="{47FC99C1-6CDC-4E5F-82DC-8138B26E8725}" srcOrd="0" destOrd="0" presId="urn:microsoft.com/office/officeart/2009/layout/CircleArrowProcess"/>
    <dgm:cxn modelId="{0C6C2CDB-2129-ED42-AD5D-780C65D238E2}" type="presOf" srcId="{8DC3B0AC-5266-485C-BEE0-5EA316ED6351}" destId="{4708EA16-D5C5-4EE2-8A83-5B988D03B274}" srcOrd="0" destOrd="0" presId="urn:microsoft.com/office/officeart/2009/layout/CircleArrowProcess"/>
    <dgm:cxn modelId="{33C4E6FC-6BD3-6142-833E-A14FE387F3CA}" type="presOf" srcId="{42DDB17B-32B6-4380-AEA0-A9CDCE0F4C58}" destId="{6AED50E6-1C35-4B77-9E90-501897F8F6D8}"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4166CA-FFFE-5C4D-B53A-757DFC678DEB}" type="presOf" srcId="{E813B11F-91FF-4944-8180-13E72064B902}" destId="{82171282-A646-4576-AB4C-5C8A06136ED3}" srcOrd="0" destOrd="1" presId="urn:microsoft.com/office/officeart/2009/layout/CircleArrowProcess"/>
    <dgm:cxn modelId="{26755254-41E9-4B8D-9575-AED9C008015C}" srcId="{9EFDE1E0-36B2-42FD-8BC1-DEC0FAC5CDC6}" destId="{70FEEDF0-9ED0-4D7F-AB97-F24DEA096723}" srcOrd="0" destOrd="0" parTransId="{6A0DD80F-58E3-4F5A-8C14-0C7F080FC469}" sibTransId="{5AEE57B6-452E-4D6B-9FEC-128B713CC6B5}"/>
    <dgm:cxn modelId="{A63225FE-286E-1840-8228-FC1C9B2EB883}" type="presOf" srcId="{0C969D9E-F658-CE42-B131-860790B786B4}" destId="{47FC99C1-6CDC-4E5F-82DC-8138B26E8725}" srcOrd="0" destOrd="1" presId="urn:microsoft.com/office/officeart/2009/layout/CircleArrowProcess"/>
    <dgm:cxn modelId="{F634BDE4-861B-8043-BB90-FA6F7486350F}" type="presParOf" srcId="{0746AFD6-81AF-4A03-965B-E5FD2AC99902}" destId="{B8A5ADE6-C095-47F2-9BD8-3724EF926095}" srcOrd="0" destOrd="0" presId="urn:microsoft.com/office/officeart/2009/layout/CircleArrowProcess"/>
    <dgm:cxn modelId="{B418A85B-32A3-A246-8C64-98F798A47525}" type="presParOf" srcId="{B8A5ADE6-C095-47F2-9BD8-3724EF926095}" destId="{8BB83C97-51F0-45C6-863A-E48679F22BC5}" srcOrd="0" destOrd="0" presId="urn:microsoft.com/office/officeart/2009/layout/CircleArrowProcess"/>
    <dgm:cxn modelId="{76D874D6-A4EA-D745-B0E8-033845215CDD}" type="presParOf" srcId="{0746AFD6-81AF-4A03-965B-E5FD2AC99902}" destId="{82171282-A646-4576-AB4C-5C8A06136ED3}" srcOrd="1" destOrd="0" presId="urn:microsoft.com/office/officeart/2009/layout/CircleArrowProcess"/>
    <dgm:cxn modelId="{F1DB6AC6-A16F-8B4D-9958-2FED861F5130}" type="presParOf" srcId="{0746AFD6-81AF-4A03-965B-E5FD2AC99902}" destId="{2B9101F4-B5D1-4AB7-BC83-753D06A88415}" srcOrd="2" destOrd="0" presId="urn:microsoft.com/office/officeart/2009/layout/CircleArrowProcess"/>
    <dgm:cxn modelId="{BEAD23DD-16EB-B846-9E5E-383C1A97B18F}" type="presParOf" srcId="{0746AFD6-81AF-4A03-965B-E5FD2AC99902}" destId="{49C4C8C0-A665-47B8-AD0B-A80BD66447C9}" srcOrd="3" destOrd="0" presId="urn:microsoft.com/office/officeart/2009/layout/CircleArrowProcess"/>
    <dgm:cxn modelId="{AB937A16-B264-744B-8CC0-AB68D7ABF251}" type="presParOf" srcId="{49C4C8C0-A665-47B8-AD0B-A80BD66447C9}" destId="{12D2183B-C8C1-4ADD-8BFA-63A0024D79DB}" srcOrd="0" destOrd="0" presId="urn:microsoft.com/office/officeart/2009/layout/CircleArrowProcess"/>
    <dgm:cxn modelId="{EECC6AD2-AD56-D249-B3BD-129012E48A52}" type="presParOf" srcId="{0746AFD6-81AF-4A03-965B-E5FD2AC99902}" destId="{47FC99C1-6CDC-4E5F-82DC-8138B26E8725}" srcOrd="4" destOrd="0" presId="urn:microsoft.com/office/officeart/2009/layout/CircleArrowProcess"/>
    <dgm:cxn modelId="{E3271DFD-A40C-C341-8B1C-01E843BE5AD4}" type="presParOf" srcId="{0746AFD6-81AF-4A03-965B-E5FD2AC99902}" destId="{4E0AE086-AABF-4A0E-98D0-5626D79C154F}" srcOrd="5" destOrd="0" presId="urn:microsoft.com/office/officeart/2009/layout/CircleArrowProcess"/>
    <dgm:cxn modelId="{A1A14668-60EB-C54A-A88B-8763F7FD01DA}" type="presParOf" srcId="{0746AFD6-81AF-4A03-965B-E5FD2AC99902}" destId="{C57F095C-D392-4DF1-8FBB-9D795D0570B7}" srcOrd="6" destOrd="0" presId="urn:microsoft.com/office/officeart/2009/layout/CircleArrowProcess"/>
    <dgm:cxn modelId="{F05CD622-8030-8647-B2FD-B61C58F9CD1D}" type="presParOf" srcId="{C57F095C-D392-4DF1-8FBB-9D795D0570B7}" destId="{339FCDE6-ACB1-4FC6-B770-034DE4C59DA1}" srcOrd="0" destOrd="0" presId="urn:microsoft.com/office/officeart/2009/layout/CircleArrowProcess"/>
    <dgm:cxn modelId="{A205B940-F1D8-0F42-B3D8-014912AFE9F3}" type="presParOf" srcId="{0746AFD6-81AF-4A03-965B-E5FD2AC99902}" destId="{4708EA16-D5C5-4EE2-8A83-5B988D03B274}" srcOrd="7" destOrd="0" presId="urn:microsoft.com/office/officeart/2009/layout/CircleArrowProcess"/>
    <dgm:cxn modelId="{27EE616A-8859-8C43-9EE4-F2BF413A9B56}"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DA5925-DF36-6240-9E3B-5BB20172B41C}" type="doc">
      <dgm:prSet loTypeId="urn:microsoft.com/office/officeart/2005/8/layout/vProcess5" loCatId="" qsTypeId="urn:microsoft.com/office/officeart/2005/8/quickstyle/simple4" qsCatId="simple" csTypeId="urn:microsoft.com/office/officeart/2005/8/colors/colorful1" csCatId="colorful" phldr="1"/>
      <dgm:spPr/>
      <dgm:t>
        <a:bodyPr/>
        <a:lstStyle/>
        <a:p>
          <a:endParaRPr lang="en-US"/>
        </a:p>
      </dgm:t>
    </dgm:pt>
    <dgm:pt modelId="{869247D3-422B-E847-9BD9-975C472A10FB}">
      <dgm:prSet phldrT="[Text]"/>
      <dgm:spPr/>
      <dgm:t>
        <a:bodyPr/>
        <a:lstStyle/>
        <a:p>
          <a:r>
            <a:rPr lang="en-US" dirty="0" smtClean="0">
              <a:solidFill>
                <a:srgbClr val="000000"/>
              </a:solidFill>
              <a:latin typeface="Arial"/>
              <a:cs typeface="Arial"/>
            </a:rPr>
            <a:t>Step One Deregulation of Power </a:t>
          </a:r>
          <a:endParaRPr lang="en-US" dirty="0">
            <a:solidFill>
              <a:srgbClr val="000000"/>
            </a:solidFill>
          </a:endParaRPr>
        </a:p>
      </dgm:t>
    </dgm:pt>
    <dgm:pt modelId="{5B131675-3609-E54C-AA34-B465DBDEFBF2}" type="parTrans" cxnId="{B7CF006C-1BC0-CE41-97B6-47ABF639CC5D}">
      <dgm:prSet/>
      <dgm:spPr/>
      <dgm:t>
        <a:bodyPr/>
        <a:lstStyle/>
        <a:p>
          <a:endParaRPr lang="en-US"/>
        </a:p>
      </dgm:t>
    </dgm:pt>
    <dgm:pt modelId="{591E1F0C-116B-E64F-A501-ED7AE7210017}" type="sibTrans" cxnId="{B7CF006C-1BC0-CE41-97B6-47ABF639CC5D}">
      <dgm:prSet/>
      <dgm:spPr/>
      <dgm:t>
        <a:bodyPr/>
        <a:lstStyle/>
        <a:p>
          <a:endParaRPr lang="en-US"/>
        </a:p>
      </dgm:t>
    </dgm:pt>
    <dgm:pt modelId="{9D9662A8-6C74-C940-A220-18636102D1A3}">
      <dgm:prSet phldrT="[Text]"/>
      <dgm:spPr/>
      <dgm:t>
        <a:bodyPr/>
        <a:lstStyle/>
        <a:p>
          <a:r>
            <a:rPr lang="en-US" dirty="0" smtClean="0">
              <a:solidFill>
                <a:srgbClr val="000000"/>
              </a:solidFill>
              <a:latin typeface="Arial"/>
              <a:cs typeface="Arial"/>
            </a:rPr>
            <a:t>Is 7-10 times bigger than telecom deregulation on a huge up side as all 50 states must deregulate before 2020.</a:t>
          </a:r>
          <a:endParaRPr lang="en-US" dirty="0">
            <a:solidFill>
              <a:srgbClr val="000000"/>
            </a:solidFill>
          </a:endParaRPr>
        </a:p>
      </dgm:t>
    </dgm:pt>
    <dgm:pt modelId="{7951BE03-12E7-A845-A9B2-9B3991BFE025}" type="parTrans" cxnId="{A7698359-A605-E94F-B21C-4719D1375BA9}">
      <dgm:prSet/>
      <dgm:spPr/>
      <dgm:t>
        <a:bodyPr/>
        <a:lstStyle/>
        <a:p>
          <a:endParaRPr lang="en-US"/>
        </a:p>
      </dgm:t>
    </dgm:pt>
    <dgm:pt modelId="{2CED971A-6D68-2B4B-BB95-A57059983855}" type="sibTrans" cxnId="{A7698359-A605-E94F-B21C-4719D1375BA9}">
      <dgm:prSet/>
      <dgm:spPr/>
      <dgm:t>
        <a:bodyPr/>
        <a:lstStyle/>
        <a:p>
          <a:endParaRPr lang="en-US"/>
        </a:p>
      </dgm:t>
    </dgm:pt>
    <dgm:pt modelId="{BB08EFD0-3514-B74C-B9D3-982441F3E1BC}">
      <dgm:prSet phldrT="[Text]"/>
      <dgm:spPr/>
      <dgm:t>
        <a:bodyPr/>
        <a:lstStyle/>
        <a:p>
          <a:r>
            <a:rPr lang="en-US" smtClean="0">
              <a:solidFill>
                <a:srgbClr val="000000"/>
              </a:solidFill>
              <a:latin typeface="Arial"/>
              <a:cs typeface="Arial"/>
            </a:rPr>
            <a:t>Simple to Understand</a:t>
          </a:r>
          <a:endParaRPr lang="en-US" dirty="0">
            <a:solidFill>
              <a:srgbClr val="000000"/>
            </a:solidFill>
          </a:endParaRPr>
        </a:p>
      </dgm:t>
    </dgm:pt>
    <dgm:pt modelId="{69F055CB-19C2-844B-AAAD-D59345479EAE}" type="parTrans" cxnId="{79FEDDFF-7B69-4740-8FBC-9D5492083492}">
      <dgm:prSet/>
      <dgm:spPr/>
      <dgm:t>
        <a:bodyPr/>
        <a:lstStyle/>
        <a:p>
          <a:endParaRPr lang="en-US"/>
        </a:p>
      </dgm:t>
    </dgm:pt>
    <dgm:pt modelId="{E96AF37F-4784-9442-B36F-90C23514895D}" type="sibTrans" cxnId="{79FEDDFF-7B69-4740-8FBC-9D5492083492}">
      <dgm:prSet/>
      <dgm:spPr/>
      <dgm:t>
        <a:bodyPr/>
        <a:lstStyle/>
        <a:p>
          <a:endParaRPr lang="en-US"/>
        </a:p>
      </dgm:t>
    </dgm:pt>
    <dgm:pt modelId="{3A5DCF71-33F8-5A42-B7B0-88857755748D}">
      <dgm:prSet phldrT="[Text]"/>
      <dgm:spPr/>
      <dgm:t>
        <a:bodyPr/>
        <a:lstStyle/>
        <a:p>
          <a:r>
            <a:rPr lang="en-US" dirty="0" smtClean="0">
              <a:solidFill>
                <a:srgbClr val="000000"/>
              </a:solidFill>
              <a:latin typeface="Arial"/>
              <a:cs typeface="Arial"/>
            </a:rPr>
            <a:t>Professional marketers will be offering consumers lower cost power.</a:t>
          </a:r>
          <a:endParaRPr lang="en-US" dirty="0">
            <a:solidFill>
              <a:srgbClr val="000000"/>
            </a:solidFill>
          </a:endParaRPr>
        </a:p>
      </dgm:t>
    </dgm:pt>
    <dgm:pt modelId="{CB02524E-C2CA-C946-A889-5E8AC1B6D204}" type="parTrans" cxnId="{DBD7560A-CE9F-494F-AC9D-5A3F2BD18EAE}">
      <dgm:prSet/>
      <dgm:spPr/>
      <dgm:t>
        <a:bodyPr/>
        <a:lstStyle/>
        <a:p>
          <a:endParaRPr lang="en-US"/>
        </a:p>
      </dgm:t>
    </dgm:pt>
    <dgm:pt modelId="{378C5F76-9C9C-4344-8A9C-701AAAEB2500}" type="sibTrans" cxnId="{DBD7560A-CE9F-494F-AC9D-5A3F2BD18EAE}">
      <dgm:prSet/>
      <dgm:spPr/>
      <dgm:t>
        <a:bodyPr/>
        <a:lstStyle/>
        <a:p>
          <a:endParaRPr lang="en-US"/>
        </a:p>
      </dgm:t>
    </dgm:pt>
    <dgm:pt modelId="{A1E6F733-EA4C-BD4F-88DD-CAEFB7193AF7}">
      <dgm:prSet phldrT="[Text]"/>
      <dgm:spPr/>
      <dgm:t>
        <a:bodyPr/>
        <a:lstStyle/>
        <a:p>
          <a:r>
            <a:rPr lang="en-US" smtClean="0">
              <a:solidFill>
                <a:srgbClr val="000000"/>
              </a:solidFill>
              <a:latin typeface="Arial"/>
              <a:cs typeface="Arial"/>
            </a:rPr>
            <a:t>Warren Buffet Stated</a:t>
          </a:r>
          <a:endParaRPr lang="en-US" dirty="0">
            <a:solidFill>
              <a:srgbClr val="000000"/>
            </a:solidFill>
          </a:endParaRPr>
        </a:p>
      </dgm:t>
    </dgm:pt>
    <dgm:pt modelId="{AA6086B7-8B36-094D-9127-4F04D968E8F6}" type="parTrans" cxnId="{05DBCBC8-C5BC-9B43-A705-7EBED92A265A}">
      <dgm:prSet/>
      <dgm:spPr/>
      <dgm:t>
        <a:bodyPr/>
        <a:lstStyle/>
        <a:p>
          <a:endParaRPr lang="en-US"/>
        </a:p>
      </dgm:t>
    </dgm:pt>
    <dgm:pt modelId="{82AC6127-39ED-2845-A234-3921BF0E8E66}" type="sibTrans" cxnId="{05DBCBC8-C5BC-9B43-A705-7EBED92A265A}">
      <dgm:prSet/>
      <dgm:spPr/>
      <dgm:t>
        <a:bodyPr/>
        <a:lstStyle/>
        <a:p>
          <a:endParaRPr lang="en-US"/>
        </a:p>
      </dgm:t>
    </dgm:pt>
    <dgm:pt modelId="{5A70DBDE-8BE6-A446-9DBB-C8590E7EC485}">
      <dgm:prSet phldrT="[Text]"/>
      <dgm:spPr/>
      <dgm:t>
        <a:bodyPr/>
        <a:lstStyle/>
        <a:p>
          <a:r>
            <a:rPr lang="en-US" dirty="0" smtClean="0">
              <a:solidFill>
                <a:srgbClr val="000000"/>
              </a:solidFill>
              <a:latin typeface="Arial"/>
              <a:cs typeface="Arial"/>
            </a:rPr>
            <a:t>“Power Deregulation will result in the biggest transfer of wealth in the history of the United States”</a:t>
          </a:r>
          <a:endParaRPr lang="en-US" dirty="0">
            <a:solidFill>
              <a:srgbClr val="000000"/>
            </a:solidFill>
          </a:endParaRPr>
        </a:p>
      </dgm:t>
    </dgm:pt>
    <dgm:pt modelId="{F8FA702D-9D39-BD45-8EA5-AFCFD5C19074}" type="parTrans" cxnId="{29F8B4A5-1740-F947-B539-DAD9B8ED9103}">
      <dgm:prSet/>
      <dgm:spPr/>
      <dgm:t>
        <a:bodyPr/>
        <a:lstStyle/>
        <a:p>
          <a:endParaRPr lang="en-US"/>
        </a:p>
      </dgm:t>
    </dgm:pt>
    <dgm:pt modelId="{0959D829-D1D4-8444-B584-F6200BE9D465}" type="sibTrans" cxnId="{29F8B4A5-1740-F947-B539-DAD9B8ED9103}">
      <dgm:prSet/>
      <dgm:spPr/>
      <dgm:t>
        <a:bodyPr/>
        <a:lstStyle/>
        <a:p>
          <a:endParaRPr lang="en-US"/>
        </a:p>
      </dgm:t>
    </dgm:pt>
    <dgm:pt modelId="{38A3BC61-3305-8F47-92CE-63A282B46CDE}">
      <dgm:prSet phldrT="[Text]"/>
      <dgm:spPr>
        <a:solidFill>
          <a:schemeClr val="accent5">
            <a:hueOff val="0"/>
            <a:satOff val="0"/>
            <a:lumOff val="0"/>
            <a:alpha val="74000"/>
          </a:schemeClr>
        </a:solidFill>
      </dgm:spPr>
      <dgm:t>
        <a:bodyPr/>
        <a:lstStyle/>
        <a:p>
          <a:r>
            <a:rPr lang="en-US" dirty="0" smtClean="0">
              <a:solidFill>
                <a:srgbClr val="000000"/>
              </a:solidFill>
              <a:latin typeface="Arial"/>
              <a:cs typeface="Arial"/>
            </a:rPr>
            <a:t>Whether or not a Power Sale is Made</a:t>
          </a:r>
          <a:endParaRPr lang="en-US" dirty="0">
            <a:solidFill>
              <a:srgbClr val="000000"/>
            </a:solidFill>
          </a:endParaRPr>
        </a:p>
      </dgm:t>
    </dgm:pt>
    <dgm:pt modelId="{BECD4082-6FCD-3448-B86D-98EEF0DCDC40}" type="parTrans" cxnId="{BEC25ED5-5C24-614E-92E6-6DF898A31371}">
      <dgm:prSet/>
      <dgm:spPr/>
      <dgm:t>
        <a:bodyPr/>
        <a:lstStyle/>
        <a:p>
          <a:endParaRPr lang="en-US"/>
        </a:p>
      </dgm:t>
    </dgm:pt>
    <dgm:pt modelId="{059783F2-1C04-0947-8026-803AAFA4C583}" type="sibTrans" cxnId="{BEC25ED5-5C24-614E-92E6-6DF898A31371}">
      <dgm:prSet/>
      <dgm:spPr/>
      <dgm:t>
        <a:bodyPr/>
        <a:lstStyle/>
        <a:p>
          <a:endParaRPr lang="en-US"/>
        </a:p>
      </dgm:t>
    </dgm:pt>
    <dgm:pt modelId="{3121B356-D343-5E4F-AEF9-E481FF0C5B67}">
      <dgm:prSet phldrT="[Text]"/>
      <dgm:spPr>
        <a:solidFill>
          <a:schemeClr val="accent5">
            <a:hueOff val="0"/>
            <a:satOff val="0"/>
            <a:lumOff val="0"/>
            <a:alpha val="74000"/>
          </a:schemeClr>
        </a:solidFill>
      </dgm:spPr>
      <dgm:t>
        <a:bodyPr/>
        <a:lstStyle/>
        <a:p>
          <a:r>
            <a:rPr lang="en-US" dirty="0" smtClean="0">
              <a:solidFill>
                <a:srgbClr val="000000"/>
              </a:solidFill>
              <a:latin typeface="Arial"/>
              <a:cs typeface="Arial"/>
            </a:rPr>
            <a:t>The customer is introduced to E</a:t>
          </a:r>
          <a:r>
            <a:rPr lang="en-US" baseline="30000" dirty="0" smtClean="0">
              <a:solidFill>
                <a:srgbClr val="000000"/>
              </a:solidFill>
              <a:latin typeface="Arial"/>
              <a:cs typeface="Arial"/>
            </a:rPr>
            <a:t>3. </a:t>
          </a:r>
          <a:r>
            <a:rPr lang="en-US" baseline="0" dirty="0" smtClean="0">
              <a:solidFill>
                <a:srgbClr val="000000"/>
              </a:solidFill>
              <a:latin typeface="Arial"/>
              <a:cs typeface="Arial"/>
            </a:rPr>
            <a:t>So</a:t>
          </a:r>
          <a:r>
            <a:rPr lang="en-US" dirty="0" smtClean="0">
              <a:solidFill>
                <a:srgbClr val="000000"/>
              </a:solidFill>
              <a:latin typeface="Arial"/>
              <a:cs typeface="Arial"/>
            </a:rPr>
            <a:t> $0 cost for client procurement in the subsidiaries: “Continuous Revenue Stream”</a:t>
          </a:r>
          <a:endParaRPr lang="en-US" dirty="0">
            <a:solidFill>
              <a:srgbClr val="000000"/>
            </a:solidFill>
          </a:endParaRPr>
        </a:p>
      </dgm:t>
    </dgm:pt>
    <dgm:pt modelId="{85DD548A-5E41-BC44-9208-3E9FB613AAA9}" type="parTrans" cxnId="{BC73FBBF-D868-B044-A0EA-4956ACB60401}">
      <dgm:prSet/>
      <dgm:spPr/>
      <dgm:t>
        <a:bodyPr/>
        <a:lstStyle/>
        <a:p>
          <a:endParaRPr lang="en-US"/>
        </a:p>
      </dgm:t>
    </dgm:pt>
    <dgm:pt modelId="{1BC3517B-1193-B94F-AB3D-DFC7277644E5}" type="sibTrans" cxnId="{BC73FBBF-D868-B044-A0EA-4956ACB60401}">
      <dgm:prSet/>
      <dgm:spPr/>
      <dgm:t>
        <a:bodyPr/>
        <a:lstStyle/>
        <a:p>
          <a:endParaRPr lang="en-US"/>
        </a:p>
      </dgm:t>
    </dgm:pt>
    <dgm:pt modelId="{51450BB7-B1B7-4E45-9CC0-573138C8273A}">
      <dgm:prSet phldrT="[Text]"/>
      <dgm:spPr/>
      <dgm:t>
        <a:bodyPr/>
        <a:lstStyle/>
        <a:p>
          <a:r>
            <a:rPr lang="en-US" dirty="0" smtClean="0">
              <a:solidFill>
                <a:srgbClr val="000000"/>
              </a:solidFill>
              <a:latin typeface="Arial"/>
              <a:cs typeface="Arial"/>
            </a:rPr>
            <a:t>Rollup Strategy</a:t>
          </a:r>
          <a:endParaRPr lang="en-US" dirty="0">
            <a:solidFill>
              <a:srgbClr val="000000"/>
            </a:solidFill>
          </a:endParaRPr>
        </a:p>
      </dgm:t>
    </dgm:pt>
    <dgm:pt modelId="{7B1BF17B-824B-0240-ABEB-EDDDCEDBADE6}" type="parTrans" cxnId="{003474B5-FDB5-0E4A-AEC9-9C3CBC0EB1D2}">
      <dgm:prSet/>
      <dgm:spPr/>
      <dgm:t>
        <a:bodyPr/>
        <a:lstStyle/>
        <a:p>
          <a:endParaRPr lang="en-US"/>
        </a:p>
      </dgm:t>
    </dgm:pt>
    <dgm:pt modelId="{AB94FF16-67DA-6248-B91F-B0FC5BD5EAD7}" type="sibTrans" cxnId="{003474B5-FDB5-0E4A-AEC9-9C3CBC0EB1D2}">
      <dgm:prSet/>
      <dgm:spPr/>
      <dgm:t>
        <a:bodyPr/>
        <a:lstStyle/>
        <a:p>
          <a:endParaRPr lang="en-US"/>
        </a:p>
      </dgm:t>
    </dgm:pt>
    <dgm:pt modelId="{B24A16B9-D3E8-A648-985C-83C1945F114B}">
      <dgm:prSet phldrT="[Text]"/>
      <dgm:spPr/>
      <dgm:t>
        <a:bodyPr/>
        <a:lstStyle/>
        <a:p>
          <a:r>
            <a:rPr lang="en-US" dirty="0" smtClean="0">
              <a:solidFill>
                <a:srgbClr val="000000"/>
              </a:solidFill>
              <a:latin typeface="Arial"/>
              <a:cs typeface="Arial"/>
            </a:rPr>
            <a:t>“TPC” compares to “The Lending Tree” in the Power Industry </a:t>
          </a:r>
          <a:endParaRPr lang="en-US" dirty="0">
            <a:solidFill>
              <a:srgbClr val="000000"/>
            </a:solidFill>
          </a:endParaRPr>
        </a:p>
      </dgm:t>
    </dgm:pt>
    <dgm:pt modelId="{FEF0E4DB-BA4E-C143-9D87-AD30DA7750E4}" type="parTrans" cxnId="{14E11EC8-DF97-674A-A116-37D3A43739D6}">
      <dgm:prSet/>
      <dgm:spPr/>
      <dgm:t>
        <a:bodyPr/>
        <a:lstStyle/>
        <a:p>
          <a:endParaRPr lang="en-US"/>
        </a:p>
      </dgm:t>
    </dgm:pt>
    <dgm:pt modelId="{3BB961A1-23F7-A742-836C-7A9757738685}" type="sibTrans" cxnId="{14E11EC8-DF97-674A-A116-37D3A43739D6}">
      <dgm:prSet/>
      <dgm:spPr/>
      <dgm:t>
        <a:bodyPr/>
        <a:lstStyle/>
        <a:p>
          <a:endParaRPr lang="en-US"/>
        </a:p>
      </dgm:t>
    </dgm:pt>
    <dgm:pt modelId="{7DFC69E1-AEB3-C546-9E5F-A9B333897E0A}" type="pres">
      <dgm:prSet presAssocID="{DFDA5925-DF36-6240-9E3B-5BB20172B41C}" presName="outerComposite" presStyleCnt="0">
        <dgm:presLayoutVars>
          <dgm:chMax val="5"/>
          <dgm:dir/>
          <dgm:resizeHandles val="exact"/>
        </dgm:presLayoutVars>
      </dgm:prSet>
      <dgm:spPr/>
      <dgm:t>
        <a:bodyPr/>
        <a:lstStyle/>
        <a:p>
          <a:endParaRPr lang="en-US"/>
        </a:p>
      </dgm:t>
    </dgm:pt>
    <dgm:pt modelId="{C3DF08A7-181C-E04B-92F6-DC25E119A774}" type="pres">
      <dgm:prSet presAssocID="{DFDA5925-DF36-6240-9E3B-5BB20172B41C}" presName="dummyMaxCanvas" presStyleCnt="0">
        <dgm:presLayoutVars/>
      </dgm:prSet>
      <dgm:spPr/>
    </dgm:pt>
    <dgm:pt modelId="{517CA62A-7C59-1A44-AA77-5F1530EE1FF6}" type="pres">
      <dgm:prSet presAssocID="{DFDA5925-DF36-6240-9E3B-5BB20172B41C}" presName="FiveNodes_1" presStyleLbl="node1" presStyleIdx="0" presStyleCnt="5">
        <dgm:presLayoutVars>
          <dgm:bulletEnabled val="1"/>
        </dgm:presLayoutVars>
      </dgm:prSet>
      <dgm:spPr/>
      <dgm:t>
        <a:bodyPr/>
        <a:lstStyle/>
        <a:p>
          <a:endParaRPr lang="en-US"/>
        </a:p>
      </dgm:t>
    </dgm:pt>
    <dgm:pt modelId="{1D8A3C56-1EFC-D449-9C89-1154FB5762C7}" type="pres">
      <dgm:prSet presAssocID="{DFDA5925-DF36-6240-9E3B-5BB20172B41C}" presName="FiveNodes_2" presStyleLbl="node1" presStyleIdx="1" presStyleCnt="5">
        <dgm:presLayoutVars>
          <dgm:bulletEnabled val="1"/>
        </dgm:presLayoutVars>
      </dgm:prSet>
      <dgm:spPr/>
      <dgm:t>
        <a:bodyPr/>
        <a:lstStyle/>
        <a:p>
          <a:endParaRPr lang="en-US"/>
        </a:p>
      </dgm:t>
    </dgm:pt>
    <dgm:pt modelId="{557658E7-3178-B74A-B2DB-E5901A13C4DF}" type="pres">
      <dgm:prSet presAssocID="{DFDA5925-DF36-6240-9E3B-5BB20172B41C}" presName="FiveNodes_3" presStyleLbl="node1" presStyleIdx="2" presStyleCnt="5">
        <dgm:presLayoutVars>
          <dgm:bulletEnabled val="1"/>
        </dgm:presLayoutVars>
      </dgm:prSet>
      <dgm:spPr/>
      <dgm:t>
        <a:bodyPr/>
        <a:lstStyle/>
        <a:p>
          <a:endParaRPr lang="en-US"/>
        </a:p>
      </dgm:t>
    </dgm:pt>
    <dgm:pt modelId="{18D48F06-60DA-5E48-BE97-9FDA3D8E822B}" type="pres">
      <dgm:prSet presAssocID="{DFDA5925-DF36-6240-9E3B-5BB20172B41C}" presName="FiveNodes_4" presStyleLbl="node1" presStyleIdx="3" presStyleCnt="5" custScaleY="91841">
        <dgm:presLayoutVars>
          <dgm:bulletEnabled val="1"/>
        </dgm:presLayoutVars>
      </dgm:prSet>
      <dgm:spPr/>
      <dgm:t>
        <a:bodyPr/>
        <a:lstStyle/>
        <a:p>
          <a:endParaRPr lang="en-US"/>
        </a:p>
      </dgm:t>
    </dgm:pt>
    <dgm:pt modelId="{6AABD05A-CCA9-D44C-AB7B-DD6DC61DE9E2}" type="pres">
      <dgm:prSet presAssocID="{DFDA5925-DF36-6240-9E3B-5BB20172B41C}" presName="FiveNodes_5" presStyleLbl="node1" presStyleIdx="4" presStyleCnt="5">
        <dgm:presLayoutVars>
          <dgm:bulletEnabled val="1"/>
        </dgm:presLayoutVars>
      </dgm:prSet>
      <dgm:spPr/>
      <dgm:t>
        <a:bodyPr/>
        <a:lstStyle/>
        <a:p>
          <a:endParaRPr lang="en-US"/>
        </a:p>
      </dgm:t>
    </dgm:pt>
    <dgm:pt modelId="{78A1F03E-F44B-5843-9E72-EF159606316D}" type="pres">
      <dgm:prSet presAssocID="{DFDA5925-DF36-6240-9E3B-5BB20172B41C}" presName="FiveConn_1-2" presStyleLbl="fgAccFollowNode1" presStyleIdx="0" presStyleCnt="4">
        <dgm:presLayoutVars>
          <dgm:bulletEnabled val="1"/>
        </dgm:presLayoutVars>
      </dgm:prSet>
      <dgm:spPr/>
      <dgm:t>
        <a:bodyPr/>
        <a:lstStyle/>
        <a:p>
          <a:endParaRPr lang="en-US"/>
        </a:p>
      </dgm:t>
    </dgm:pt>
    <dgm:pt modelId="{61C2F995-B391-0645-ABC1-6DCD2B8365AB}" type="pres">
      <dgm:prSet presAssocID="{DFDA5925-DF36-6240-9E3B-5BB20172B41C}" presName="FiveConn_2-3" presStyleLbl="fgAccFollowNode1" presStyleIdx="1" presStyleCnt="4">
        <dgm:presLayoutVars>
          <dgm:bulletEnabled val="1"/>
        </dgm:presLayoutVars>
      </dgm:prSet>
      <dgm:spPr/>
      <dgm:t>
        <a:bodyPr/>
        <a:lstStyle/>
        <a:p>
          <a:endParaRPr lang="en-US"/>
        </a:p>
      </dgm:t>
    </dgm:pt>
    <dgm:pt modelId="{A90C04E0-9452-6B4A-984D-F8819515B2BF}" type="pres">
      <dgm:prSet presAssocID="{DFDA5925-DF36-6240-9E3B-5BB20172B41C}" presName="FiveConn_3-4" presStyleLbl="fgAccFollowNode1" presStyleIdx="2" presStyleCnt="4">
        <dgm:presLayoutVars>
          <dgm:bulletEnabled val="1"/>
        </dgm:presLayoutVars>
      </dgm:prSet>
      <dgm:spPr/>
      <dgm:t>
        <a:bodyPr/>
        <a:lstStyle/>
        <a:p>
          <a:endParaRPr lang="en-US"/>
        </a:p>
      </dgm:t>
    </dgm:pt>
    <dgm:pt modelId="{B85119A1-8A56-564F-A65F-AC1C78620513}" type="pres">
      <dgm:prSet presAssocID="{DFDA5925-DF36-6240-9E3B-5BB20172B41C}" presName="FiveConn_4-5" presStyleLbl="fgAccFollowNode1" presStyleIdx="3" presStyleCnt="4">
        <dgm:presLayoutVars>
          <dgm:bulletEnabled val="1"/>
        </dgm:presLayoutVars>
      </dgm:prSet>
      <dgm:spPr/>
      <dgm:t>
        <a:bodyPr/>
        <a:lstStyle/>
        <a:p>
          <a:endParaRPr lang="en-US"/>
        </a:p>
      </dgm:t>
    </dgm:pt>
    <dgm:pt modelId="{290E724C-6CCF-8849-9A8D-4E8337B133E7}" type="pres">
      <dgm:prSet presAssocID="{DFDA5925-DF36-6240-9E3B-5BB20172B41C}" presName="FiveNodes_1_text" presStyleLbl="node1" presStyleIdx="4" presStyleCnt="5">
        <dgm:presLayoutVars>
          <dgm:bulletEnabled val="1"/>
        </dgm:presLayoutVars>
      </dgm:prSet>
      <dgm:spPr/>
      <dgm:t>
        <a:bodyPr/>
        <a:lstStyle/>
        <a:p>
          <a:endParaRPr lang="en-US"/>
        </a:p>
      </dgm:t>
    </dgm:pt>
    <dgm:pt modelId="{75B1045A-4F41-464C-B55C-18AFF951C783}" type="pres">
      <dgm:prSet presAssocID="{DFDA5925-DF36-6240-9E3B-5BB20172B41C}" presName="FiveNodes_2_text" presStyleLbl="node1" presStyleIdx="4" presStyleCnt="5">
        <dgm:presLayoutVars>
          <dgm:bulletEnabled val="1"/>
        </dgm:presLayoutVars>
      </dgm:prSet>
      <dgm:spPr/>
      <dgm:t>
        <a:bodyPr/>
        <a:lstStyle/>
        <a:p>
          <a:endParaRPr lang="en-US"/>
        </a:p>
      </dgm:t>
    </dgm:pt>
    <dgm:pt modelId="{FF15A4CE-1E31-654D-8683-FBE7B0308033}" type="pres">
      <dgm:prSet presAssocID="{DFDA5925-DF36-6240-9E3B-5BB20172B41C}" presName="FiveNodes_3_text" presStyleLbl="node1" presStyleIdx="4" presStyleCnt="5">
        <dgm:presLayoutVars>
          <dgm:bulletEnabled val="1"/>
        </dgm:presLayoutVars>
      </dgm:prSet>
      <dgm:spPr/>
      <dgm:t>
        <a:bodyPr/>
        <a:lstStyle/>
        <a:p>
          <a:endParaRPr lang="en-US"/>
        </a:p>
      </dgm:t>
    </dgm:pt>
    <dgm:pt modelId="{84C42EA3-2E09-B248-926B-B97DBF36B141}" type="pres">
      <dgm:prSet presAssocID="{DFDA5925-DF36-6240-9E3B-5BB20172B41C}" presName="FiveNodes_4_text" presStyleLbl="node1" presStyleIdx="4" presStyleCnt="5">
        <dgm:presLayoutVars>
          <dgm:bulletEnabled val="1"/>
        </dgm:presLayoutVars>
      </dgm:prSet>
      <dgm:spPr/>
      <dgm:t>
        <a:bodyPr/>
        <a:lstStyle/>
        <a:p>
          <a:endParaRPr lang="en-US"/>
        </a:p>
      </dgm:t>
    </dgm:pt>
    <dgm:pt modelId="{07B29279-7174-D845-87EF-0E7143020B6B}" type="pres">
      <dgm:prSet presAssocID="{DFDA5925-DF36-6240-9E3B-5BB20172B41C}" presName="FiveNodes_5_text" presStyleLbl="node1" presStyleIdx="4" presStyleCnt="5">
        <dgm:presLayoutVars>
          <dgm:bulletEnabled val="1"/>
        </dgm:presLayoutVars>
      </dgm:prSet>
      <dgm:spPr/>
      <dgm:t>
        <a:bodyPr/>
        <a:lstStyle/>
        <a:p>
          <a:endParaRPr lang="en-US"/>
        </a:p>
      </dgm:t>
    </dgm:pt>
  </dgm:ptLst>
  <dgm:cxnLst>
    <dgm:cxn modelId="{DCED1639-47C4-7241-B5B3-E754C1FE5D26}" type="presOf" srcId="{38A3BC61-3305-8F47-92CE-63A282B46CDE}" destId="{18D48F06-60DA-5E48-BE97-9FDA3D8E822B}" srcOrd="0" destOrd="0" presId="urn:microsoft.com/office/officeart/2005/8/layout/vProcess5"/>
    <dgm:cxn modelId="{3EEB558D-09DD-A544-BFED-BF286FED0FA0}" type="presOf" srcId="{3A5DCF71-33F8-5A42-B7B0-88857755748D}" destId="{1D8A3C56-1EFC-D449-9C89-1154FB5762C7}" srcOrd="0" destOrd="1" presId="urn:microsoft.com/office/officeart/2005/8/layout/vProcess5"/>
    <dgm:cxn modelId="{FD62EB30-4BBD-8E48-8EA8-FBA2C73E286A}" type="presOf" srcId="{A1E6F733-EA4C-BD4F-88DD-CAEFB7193AF7}" destId="{FF15A4CE-1E31-654D-8683-FBE7B0308033}" srcOrd="1" destOrd="0" presId="urn:microsoft.com/office/officeart/2005/8/layout/vProcess5"/>
    <dgm:cxn modelId="{BEC25ED5-5C24-614E-92E6-6DF898A31371}" srcId="{DFDA5925-DF36-6240-9E3B-5BB20172B41C}" destId="{38A3BC61-3305-8F47-92CE-63A282B46CDE}" srcOrd="3" destOrd="0" parTransId="{BECD4082-6FCD-3448-B86D-98EEF0DCDC40}" sibTransId="{059783F2-1C04-0947-8026-803AAFA4C583}"/>
    <dgm:cxn modelId="{38F6C92F-099A-0D47-B34E-FF6551032F4A}" type="presOf" srcId="{869247D3-422B-E847-9BD9-975C472A10FB}" destId="{517CA62A-7C59-1A44-AA77-5F1530EE1FF6}" srcOrd="0" destOrd="0" presId="urn:microsoft.com/office/officeart/2005/8/layout/vProcess5"/>
    <dgm:cxn modelId="{26DCB013-4E28-014E-B94E-AE971CEDA930}" type="presOf" srcId="{3121B356-D343-5E4F-AEF9-E481FF0C5B67}" destId="{18D48F06-60DA-5E48-BE97-9FDA3D8E822B}" srcOrd="0" destOrd="1" presId="urn:microsoft.com/office/officeart/2005/8/layout/vProcess5"/>
    <dgm:cxn modelId="{05DBCBC8-C5BC-9B43-A705-7EBED92A265A}" srcId="{DFDA5925-DF36-6240-9E3B-5BB20172B41C}" destId="{A1E6F733-EA4C-BD4F-88DD-CAEFB7193AF7}" srcOrd="2" destOrd="0" parTransId="{AA6086B7-8B36-094D-9127-4F04D968E8F6}" sibTransId="{82AC6127-39ED-2845-A234-3921BF0E8E66}"/>
    <dgm:cxn modelId="{8E32579E-5231-0845-A94E-07D17EA5D56D}" type="presOf" srcId="{591E1F0C-116B-E64F-A501-ED7AE7210017}" destId="{78A1F03E-F44B-5843-9E72-EF159606316D}" srcOrd="0" destOrd="0" presId="urn:microsoft.com/office/officeart/2005/8/layout/vProcess5"/>
    <dgm:cxn modelId="{7BC39733-D1B7-D940-A4F2-23B7E0BC2BF0}" type="presOf" srcId="{869247D3-422B-E847-9BD9-975C472A10FB}" destId="{290E724C-6CCF-8849-9A8D-4E8337B133E7}" srcOrd="1" destOrd="0" presId="urn:microsoft.com/office/officeart/2005/8/layout/vProcess5"/>
    <dgm:cxn modelId="{E30ADF0C-B377-1F4A-A140-A43CFBB665E8}" type="presOf" srcId="{3A5DCF71-33F8-5A42-B7B0-88857755748D}" destId="{75B1045A-4F41-464C-B55C-18AFF951C783}" srcOrd="1" destOrd="1" presId="urn:microsoft.com/office/officeart/2005/8/layout/vProcess5"/>
    <dgm:cxn modelId="{B95BFAAA-9326-DC4F-B536-74C0EA8162CB}" type="presOf" srcId="{DFDA5925-DF36-6240-9E3B-5BB20172B41C}" destId="{7DFC69E1-AEB3-C546-9E5F-A9B333897E0A}" srcOrd="0" destOrd="0" presId="urn:microsoft.com/office/officeart/2005/8/layout/vProcess5"/>
    <dgm:cxn modelId="{2E8C7C98-E5D9-B540-B021-829A4E152EA0}" type="presOf" srcId="{BB08EFD0-3514-B74C-B9D3-982441F3E1BC}" destId="{1D8A3C56-1EFC-D449-9C89-1154FB5762C7}" srcOrd="0" destOrd="0" presId="urn:microsoft.com/office/officeart/2005/8/layout/vProcess5"/>
    <dgm:cxn modelId="{14E11EC8-DF97-674A-A116-37D3A43739D6}" srcId="{51450BB7-B1B7-4E45-9CC0-573138C8273A}" destId="{B24A16B9-D3E8-A648-985C-83C1945F114B}" srcOrd="0" destOrd="0" parTransId="{FEF0E4DB-BA4E-C143-9D87-AD30DA7750E4}" sibTransId="{3BB961A1-23F7-A742-836C-7A9757738685}"/>
    <dgm:cxn modelId="{29F8B4A5-1740-F947-B539-DAD9B8ED9103}" srcId="{A1E6F733-EA4C-BD4F-88DD-CAEFB7193AF7}" destId="{5A70DBDE-8BE6-A446-9DBB-C8590E7EC485}" srcOrd="0" destOrd="0" parTransId="{F8FA702D-9D39-BD45-8EA5-AFCFD5C19074}" sibTransId="{0959D829-D1D4-8444-B584-F6200BE9D465}"/>
    <dgm:cxn modelId="{4777D464-6BBA-0D43-BC64-8372B164944E}" type="presOf" srcId="{059783F2-1C04-0947-8026-803AAFA4C583}" destId="{B85119A1-8A56-564F-A65F-AC1C78620513}" srcOrd="0" destOrd="0" presId="urn:microsoft.com/office/officeart/2005/8/layout/vProcess5"/>
    <dgm:cxn modelId="{DBD7560A-CE9F-494F-AC9D-5A3F2BD18EAE}" srcId="{BB08EFD0-3514-B74C-B9D3-982441F3E1BC}" destId="{3A5DCF71-33F8-5A42-B7B0-88857755748D}" srcOrd="0" destOrd="0" parTransId="{CB02524E-C2CA-C946-A889-5E8AC1B6D204}" sibTransId="{378C5F76-9C9C-4344-8A9C-701AAAEB2500}"/>
    <dgm:cxn modelId="{5904A740-6846-C542-98C9-8D9F962181DA}" type="presOf" srcId="{51450BB7-B1B7-4E45-9CC0-573138C8273A}" destId="{6AABD05A-CCA9-D44C-AB7B-DD6DC61DE9E2}" srcOrd="0" destOrd="0" presId="urn:microsoft.com/office/officeart/2005/8/layout/vProcess5"/>
    <dgm:cxn modelId="{42764C86-BC9F-1046-96A5-473F08A9F75E}" type="presOf" srcId="{82AC6127-39ED-2845-A234-3921BF0E8E66}" destId="{A90C04E0-9452-6B4A-984D-F8819515B2BF}" srcOrd="0" destOrd="0" presId="urn:microsoft.com/office/officeart/2005/8/layout/vProcess5"/>
    <dgm:cxn modelId="{5396C1BE-BF4E-B84A-8330-E02F6475E0DA}" type="presOf" srcId="{E96AF37F-4784-9442-B36F-90C23514895D}" destId="{61C2F995-B391-0645-ABC1-6DCD2B8365AB}" srcOrd="0" destOrd="0" presId="urn:microsoft.com/office/officeart/2005/8/layout/vProcess5"/>
    <dgm:cxn modelId="{2C18C743-6270-594C-86F5-8E9FAF11F1EF}" type="presOf" srcId="{5A70DBDE-8BE6-A446-9DBB-C8590E7EC485}" destId="{FF15A4CE-1E31-654D-8683-FBE7B0308033}" srcOrd="1" destOrd="1" presId="urn:microsoft.com/office/officeart/2005/8/layout/vProcess5"/>
    <dgm:cxn modelId="{F200436D-1077-B24E-8DFF-5898EBD06D95}" type="presOf" srcId="{51450BB7-B1B7-4E45-9CC0-573138C8273A}" destId="{07B29279-7174-D845-87EF-0E7143020B6B}" srcOrd="1" destOrd="0" presId="urn:microsoft.com/office/officeart/2005/8/layout/vProcess5"/>
    <dgm:cxn modelId="{1F14EB5F-61CD-D740-961F-D29F3EF0A27A}" type="presOf" srcId="{B24A16B9-D3E8-A648-985C-83C1945F114B}" destId="{07B29279-7174-D845-87EF-0E7143020B6B}" srcOrd="1" destOrd="1" presId="urn:microsoft.com/office/officeart/2005/8/layout/vProcess5"/>
    <dgm:cxn modelId="{79FEDDFF-7B69-4740-8FBC-9D5492083492}" srcId="{DFDA5925-DF36-6240-9E3B-5BB20172B41C}" destId="{BB08EFD0-3514-B74C-B9D3-982441F3E1BC}" srcOrd="1" destOrd="0" parTransId="{69F055CB-19C2-844B-AAAD-D59345479EAE}" sibTransId="{E96AF37F-4784-9442-B36F-90C23514895D}"/>
    <dgm:cxn modelId="{D7CC8667-2C43-0D4F-B4A8-46796533A74B}" type="presOf" srcId="{B24A16B9-D3E8-A648-985C-83C1945F114B}" destId="{6AABD05A-CCA9-D44C-AB7B-DD6DC61DE9E2}" srcOrd="0" destOrd="1" presId="urn:microsoft.com/office/officeart/2005/8/layout/vProcess5"/>
    <dgm:cxn modelId="{0EA47C49-4A9A-0D43-8687-145D0EE48640}" type="presOf" srcId="{3121B356-D343-5E4F-AEF9-E481FF0C5B67}" destId="{84C42EA3-2E09-B248-926B-B97DBF36B141}" srcOrd="1" destOrd="1" presId="urn:microsoft.com/office/officeart/2005/8/layout/vProcess5"/>
    <dgm:cxn modelId="{5E29232E-D457-3C4E-870B-19B72EC6FE72}" type="presOf" srcId="{9D9662A8-6C74-C940-A220-18636102D1A3}" destId="{517CA62A-7C59-1A44-AA77-5F1530EE1FF6}" srcOrd="0" destOrd="1" presId="urn:microsoft.com/office/officeart/2005/8/layout/vProcess5"/>
    <dgm:cxn modelId="{82D715B3-FE62-CF41-B677-9841EFC4E778}" type="presOf" srcId="{9D9662A8-6C74-C940-A220-18636102D1A3}" destId="{290E724C-6CCF-8849-9A8D-4E8337B133E7}" srcOrd="1" destOrd="1" presId="urn:microsoft.com/office/officeart/2005/8/layout/vProcess5"/>
    <dgm:cxn modelId="{9C364B33-0AAB-0943-BCB8-69A3B0662DD4}" type="presOf" srcId="{A1E6F733-EA4C-BD4F-88DD-CAEFB7193AF7}" destId="{557658E7-3178-B74A-B2DB-E5901A13C4DF}" srcOrd="0" destOrd="0" presId="urn:microsoft.com/office/officeart/2005/8/layout/vProcess5"/>
    <dgm:cxn modelId="{003474B5-FDB5-0E4A-AEC9-9C3CBC0EB1D2}" srcId="{DFDA5925-DF36-6240-9E3B-5BB20172B41C}" destId="{51450BB7-B1B7-4E45-9CC0-573138C8273A}" srcOrd="4" destOrd="0" parTransId="{7B1BF17B-824B-0240-ABEB-EDDDCEDBADE6}" sibTransId="{AB94FF16-67DA-6248-B91F-B0FC5BD5EAD7}"/>
    <dgm:cxn modelId="{23EAC0C9-C3C4-DA4A-B672-F0C84E93EA0F}" type="presOf" srcId="{38A3BC61-3305-8F47-92CE-63A282B46CDE}" destId="{84C42EA3-2E09-B248-926B-B97DBF36B141}" srcOrd="1" destOrd="0" presId="urn:microsoft.com/office/officeart/2005/8/layout/vProcess5"/>
    <dgm:cxn modelId="{B7CF006C-1BC0-CE41-97B6-47ABF639CC5D}" srcId="{DFDA5925-DF36-6240-9E3B-5BB20172B41C}" destId="{869247D3-422B-E847-9BD9-975C472A10FB}" srcOrd="0" destOrd="0" parTransId="{5B131675-3609-E54C-AA34-B465DBDEFBF2}" sibTransId="{591E1F0C-116B-E64F-A501-ED7AE7210017}"/>
    <dgm:cxn modelId="{42D64A43-8553-C04E-95F4-CAAB9585DD19}" type="presOf" srcId="{BB08EFD0-3514-B74C-B9D3-982441F3E1BC}" destId="{75B1045A-4F41-464C-B55C-18AFF951C783}" srcOrd="1" destOrd="0" presId="urn:microsoft.com/office/officeart/2005/8/layout/vProcess5"/>
    <dgm:cxn modelId="{A7698359-A605-E94F-B21C-4719D1375BA9}" srcId="{869247D3-422B-E847-9BD9-975C472A10FB}" destId="{9D9662A8-6C74-C940-A220-18636102D1A3}" srcOrd="0" destOrd="0" parTransId="{7951BE03-12E7-A845-A9B2-9B3991BFE025}" sibTransId="{2CED971A-6D68-2B4B-BB95-A57059983855}"/>
    <dgm:cxn modelId="{045EEF7B-84DB-A64E-8BFC-B0959374FF06}" type="presOf" srcId="{5A70DBDE-8BE6-A446-9DBB-C8590E7EC485}" destId="{557658E7-3178-B74A-B2DB-E5901A13C4DF}" srcOrd="0" destOrd="1" presId="urn:microsoft.com/office/officeart/2005/8/layout/vProcess5"/>
    <dgm:cxn modelId="{BC73FBBF-D868-B044-A0EA-4956ACB60401}" srcId="{38A3BC61-3305-8F47-92CE-63A282B46CDE}" destId="{3121B356-D343-5E4F-AEF9-E481FF0C5B67}" srcOrd="0" destOrd="0" parTransId="{85DD548A-5E41-BC44-9208-3E9FB613AAA9}" sibTransId="{1BC3517B-1193-B94F-AB3D-DFC7277644E5}"/>
    <dgm:cxn modelId="{6FD5BBA0-3832-A049-8137-0289DE7E2E10}" type="presParOf" srcId="{7DFC69E1-AEB3-C546-9E5F-A9B333897E0A}" destId="{C3DF08A7-181C-E04B-92F6-DC25E119A774}" srcOrd="0" destOrd="0" presId="urn:microsoft.com/office/officeart/2005/8/layout/vProcess5"/>
    <dgm:cxn modelId="{B8075FC7-F81D-7B42-A8F3-619A31E7385B}" type="presParOf" srcId="{7DFC69E1-AEB3-C546-9E5F-A9B333897E0A}" destId="{517CA62A-7C59-1A44-AA77-5F1530EE1FF6}" srcOrd="1" destOrd="0" presId="urn:microsoft.com/office/officeart/2005/8/layout/vProcess5"/>
    <dgm:cxn modelId="{08EE453D-E236-274F-A46C-6EBF220E2C44}" type="presParOf" srcId="{7DFC69E1-AEB3-C546-9E5F-A9B333897E0A}" destId="{1D8A3C56-1EFC-D449-9C89-1154FB5762C7}" srcOrd="2" destOrd="0" presId="urn:microsoft.com/office/officeart/2005/8/layout/vProcess5"/>
    <dgm:cxn modelId="{DF4AD78F-58AD-AE4C-8373-19C52CAAB9A5}" type="presParOf" srcId="{7DFC69E1-AEB3-C546-9E5F-A9B333897E0A}" destId="{557658E7-3178-B74A-B2DB-E5901A13C4DF}" srcOrd="3" destOrd="0" presId="urn:microsoft.com/office/officeart/2005/8/layout/vProcess5"/>
    <dgm:cxn modelId="{66EC26A1-3E81-744F-BF4C-E05045F1A581}" type="presParOf" srcId="{7DFC69E1-AEB3-C546-9E5F-A9B333897E0A}" destId="{18D48F06-60DA-5E48-BE97-9FDA3D8E822B}" srcOrd="4" destOrd="0" presId="urn:microsoft.com/office/officeart/2005/8/layout/vProcess5"/>
    <dgm:cxn modelId="{DA5866CB-AF86-CE47-BBDC-34CBDBF58C51}" type="presParOf" srcId="{7DFC69E1-AEB3-C546-9E5F-A9B333897E0A}" destId="{6AABD05A-CCA9-D44C-AB7B-DD6DC61DE9E2}" srcOrd="5" destOrd="0" presId="urn:microsoft.com/office/officeart/2005/8/layout/vProcess5"/>
    <dgm:cxn modelId="{385833FE-346C-5948-AF8A-7B8DFF91DCD6}" type="presParOf" srcId="{7DFC69E1-AEB3-C546-9E5F-A9B333897E0A}" destId="{78A1F03E-F44B-5843-9E72-EF159606316D}" srcOrd="6" destOrd="0" presId="urn:microsoft.com/office/officeart/2005/8/layout/vProcess5"/>
    <dgm:cxn modelId="{DC9D10B6-B4FE-6A41-A2A9-ED26D7585216}" type="presParOf" srcId="{7DFC69E1-AEB3-C546-9E5F-A9B333897E0A}" destId="{61C2F995-B391-0645-ABC1-6DCD2B8365AB}" srcOrd="7" destOrd="0" presId="urn:microsoft.com/office/officeart/2005/8/layout/vProcess5"/>
    <dgm:cxn modelId="{2F486D41-22B6-2849-B355-80B0E8B8EC18}" type="presParOf" srcId="{7DFC69E1-AEB3-C546-9E5F-A9B333897E0A}" destId="{A90C04E0-9452-6B4A-984D-F8819515B2BF}" srcOrd="8" destOrd="0" presId="urn:microsoft.com/office/officeart/2005/8/layout/vProcess5"/>
    <dgm:cxn modelId="{FD081817-1EE4-904A-B019-A964ED6A9CF2}" type="presParOf" srcId="{7DFC69E1-AEB3-C546-9E5F-A9B333897E0A}" destId="{B85119A1-8A56-564F-A65F-AC1C78620513}" srcOrd="9" destOrd="0" presId="urn:microsoft.com/office/officeart/2005/8/layout/vProcess5"/>
    <dgm:cxn modelId="{71C3F2A5-A3E5-B14E-AF40-F1CE4635463C}" type="presParOf" srcId="{7DFC69E1-AEB3-C546-9E5F-A9B333897E0A}" destId="{290E724C-6CCF-8849-9A8D-4E8337B133E7}" srcOrd="10" destOrd="0" presId="urn:microsoft.com/office/officeart/2005/8/layout/vProcess5"/>
    <dgm:cxn modelId="{D3945EB4-61A8-FD43-A02A-8B9C54688C19}" type="presParOf" srcId="{7DFC69E1-AEB3-C546-9E5F-A9B333897E0A}" destId="{75B1045A-4F41-464C-B55C-18AFF951C783}" srcOrd="11" destOrd="0" presId="urn:microsoft.com/office/officeart/2005/8/layout/vProcess5"/>
    <dgm:cxn modelId="{31AA1E90-274B-024E-A60A-54EAA5A00FA6}" type="presParOf" srcId="{7DFC69E1-AEB3-C546-9E5F-A9B333897E0A}" destId="{FF15A4CE-1E31-654D-8683-FBE7B0308033}" srcOrd="12" destOrd="0" presId="urn:microsoft.com/office/officeart/2005/8/layout/vProcess5"/>
    <dgm:cxn modelId="{2F2C68E1-607C-2D43-BEAC-B8414CAE0AC9}" type="presParOf" srcId="{7DFC69E1-AEB3-C546-9E5F-A9B333897E0A}" destId="{84C42EA3-2E09-B248-926B-B97DBF36B141}" srcOrd="13" destOrd="0" presId="urn:microsoft.com/office/officeart/2005/8/layout/vProcess5"/>
    <dgm:cxn modelId="{BDA6F60D-6077-DC4C-9031-31C02E5803E0}" type="presParOf" srcId="{7DFC69E1-AEB3-C546-9E5F-A9B333897E0A}" destId="{07B29279-7174-D845-87EF-0E7143020B6B}"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546020-2BE6-0847-BDE3-B25228F2C0FC}" type="doc">
      <dgm:prSet loTypeId="urn:microsoft.com/office/officeart/2005/8/layout/hList2" loCatId="" qsTypeId="urn:microsoft.com/office/officeart/2005/8/quickstyle/simple4" qsCatId="simple" csTypeId="urn:microsoft.com/office/officeart/2005/8/colors/colorful4" csCatId="colorful" phldr="1"/>
      <dgm:spPr/>
      <dgm:t>
        <a:bodyPr/>
        <a:lstStyle/>
        <a:p>
          <a:endParaRPr lang="en-US"/>
        </a:p>
      </dgm:t>
    </dgm:pt>
    <dgm:pt modelId="{521D3016-BF9F-774E-A17B-D55B8C843C0C}">
      <dgm:prSet phldrT="[Text]" custT="1"/>
      <dgm:spPr/>
      <dgm:t>
        <a:bodyPr/>
        <a:lstStyle/>
        <a:p>
          <a:r>
            <a:rPr lang="en-US" sz="2400" b="1" dirty="0" smtClean="0">
              <a:latin typeface="Arial"/>
              <a:cs typeface="Arial"/>
            </a:rPr>
            <a:t>TPC Differentiators</a:t>
          </a:r>
          <a:endParaRPr lang="en-US" sz="2400" b="1" dirty="0">
            <a:latin typeface="Arial"/>
            <a:cs typeface="Arial"/>
          </a:endParaRPr>
        </a:p>
      </dgm:t>
    </dgm:pt>
    <dgm:pt modelId="{6FA3E378-FC78-354F-BE20-85DCFA4F1BE2}" type="parTrans" cxnId="{434C0D1D-CAC7-3F45-B5D6-B86A0B914740}">
      <dgm:prSet/>
      <dgm:spPr/>
      <dgm:t>
        <a:bodyPr/>
        <a:lstStyle/>
        <a:p>
          <a:endParaRPr lang="en-US"/>
        </a:p>
      </dgm:t>
    </dgm:pt>
    <dgm:pt modelId="{977D9697-7AFC-004F-A244-767114E71BC3}" type="sibTrans" cxnId="{434C0D1D-CAC7-3F45-B5D6-B86A0B914740}">
      <dgm:prSet/>
      <dgm:spPr/>
      <dgm:t>
        <a:bodyPr/>
        <a:lstStyle/>
        <a:p>
          <a:endParaRPr lang="en-US"/>
        </a:p>
      </dgm:t>
    </dgm:pt>
    <dgm:pt modelId="{E6D77709-1E80-DA42-ACC9-E0B1D97835FD}">
      <dgm:prSet phldrT="[Text]" custT="1"/>
      <dgm:spPr/>
      <dgm:t>
        <a:bodyPr/>
        <a:lstStyle/>
        <a:p>
          <a:pPr>
            <a:lnSpc>
              <a:spcPct val="120000"/>
            </a:lnSpc>
          </a:pPr>
          <a:r>
            <a:rPr lang="en-US" sz="1400" dirty="0" smtClean="0">
              <a:solidFill>
                <a:srgbClr val="000000"/>
              </a:solidFill>
              <a:latin typeface="Arial"/>
              <a:cs typeface="Arial"/>
            </a:rPr>
            <a:t>Over 10,000 contracts in place (valued at $8M to $12M)</a:t>
          </a:r>
          <a:endParaRPr lang="en-US" sz="1400" dirty="0">
            <a:solidFill>
              <a:srgbClr val="000000"/>
            </a:solidFill>
            <a:latin typeface="Arial"/>
            <a:cs typeface="Arial"/>
          </a:endParaRPr>
        </a:p>
      </dgm:t>
    </dgm:pt>
    <dgm:pt modelId="{7629978D-91E0-D24A-94F8-C6AD14932A27}" type="parTrans" cxnId="{51E9C805-7D95-874E-A496-8431C997ACD8}">
      <dgm:prSet/>
      <dgm:spPr/>
      <dgm:t>
        <a:bodyPr/>
        <a:lstStyle/>
        <a:p>
          <a:endParaRPr lang="en-US"/>
        </a:p>
      </dgm:t>
    </dgm:pt>
    <dgm:pt modelId="{EA30B21C-C845-7F44-A636-FE828063CD77}" type="sibTrans" cxnId="{51E9C805-7D95-874E-A496-8431C997ACD8}">
      <dgm:prSet/>
      <dgm:spPr/>
      <dgm:t>
        <a:bodyPr/>
        <a:lstStyle/>
        <a:p>
          <a:endParaRPr lang="en-US"/>
        </a:p>
      </dgm:t>
    </dgm:pt>
    <dgm:pt modelId="{21C6E4A7-2ED1-B04A-89EC-353E9366F451}">
      <dgm:prSet phldrT="[Text]" custT="1"/>
      <dgm:spPr/>
      <dgm:t>
        <a:bodyPr/>
        <a:lstStyle/>
        <a:p>
          <a:pPr>
            <a:lnSpc>
              <a:spcPct val="120000"/>
            </a:lnSpc>
          </a:pPr>
          <a:r>
            <a:rPr lang="en-US" sz="1400" dirty="0" smtClean="0">
              <a:solidFill>
                <a:srgbClr val="000000"/>
              </a:solidFill>
              <a:latin typeface="Arial"/>
              <a:cs typeface="Arial"/>
            </a:rPr>
            <a:t>Multiple Suppliers (20+ and counting)</a:t>
          </a:r>
          <a:endParaRPr lang="en-US" sz="1400" dirty="0">
            <a:solidFill>
              <a:srgbClr val="000000"/>
            </a:solidFill>
            <a:latin typeface="Arial"/>
            <a:cs typeface="Arial"/>
          </a:endParaRPr>
        </a:p>
      </dgm:t>
    </dgm:pt>
    <dgm:pt modelId="{AC4C1A04-E18B-9A41-9A8F-98AE6C0D2889}" type="parTrans" cxnId="{2BE198C1-0CEE-6043-B776-6BA5DE2DF551}">
      <dgm:prSet/>
      <dgm:spPr/>
      <dgm:t>
        <a:bodyPr/>
        <a:lstStyle/>
        <a:p>
          <a:endParaRPr lang="en-US"/>
        </a:p>
      </dgm:t>
    </dgm:pt>
    <dgm:pt modelId="{E7C49736-A11A-0549-8461-6E9180E3D609}" type="sibTrans" cxnId="{2BE198C1-0CEE-6043-B776-6BA5DE2DF551}">
      <dgm:prSet/>
      <dgm:spPr/>
      <dgm:t>
        <a:bodyPr/>
        <a:lstStyle/>
        <a:p>
          <a:endParaRPr lang="en-US"/>
        </a:p>
      </dgm:t>
    </dgm:pt>
    <dgm:pt modelId="{CDA3C0B8-AC09-3047-8853-F2ED928252EF}">
      <dgm:prSet phldrT="[Text]" custT="1"/>
      <dgm:spPr/>
      <dgm:t>
        <a:bodyPr/>
        <a:lstStyle/>
        <a:p>
          <a:pPr>
            <a:lnSpc>
              <a:spcPct val="120000"/>
            </a:lnSpc>
          </a:pPr>
          <a:r>
            <a:rPr lang="en-US" sz="1400" dirty="0" smtClean="0">
              <a:solidFill>
                <a:srgbClr val="000000"/>
              </a:solidFill>
              <a:latin typeface="Arial"/>
              <a:cs typeface="Arial"/>
            </a:rPr>
            <a:t>Pioneers of Deregulation (Helped deregulate the City of Dallas)</a:t>
          </a:r>
          <a:endParaRPr lang="en-US" sz="1400" dirty="0">
            <a:solidFill>
              <a:srgbClr val="000000"/>
            </a:solidFill>
            <a:latin typeface="Arial"/>
            <a:cs typeface="Arial"/>
          </a:endParaRPr>
        </a:p>
      </dgm:t>
    </dgm:pt>
    <dgm:pt modelId="{59334B8C-B5C0-5443-8C07-7F2306F2E1A1}" type="parTrans" cxnId="{B6EBC798-EDB2-CD47-825B-E5B4E7E47B5E}">
      <dgm:prSet/>
      <dgm:spPr/>
      <dgm:t>
        <a:bodyPr/>
        <a:lstStyle/>
        <a:p>
          <a:endParaRPr lang="en-US"/>
        </a:p>
      </dgm:t>
    </dgm:pt>
    <dgm:pt modelId="{D96FBCB3-D793-9D43-8707-332952835B23}" type="sibTrans" cxnId="{B6EBC798-EDB2-CD47-825B-E5B4E7E47B5E}">
      <dgm:prSet/>
      <dgm:spPr/>
      <dgm:t>
        <a:bodyPr/>
        <a:lstStyle/>
        <a:p>
          <a:endParaRPr lang="en-US"/>
        </a:p>
      </dgm:t>
    </dgm:pt>
    <dgm:pt modelId="{47A6342E-59BE-0545-9C9A-3802010B74D5}">
      <dgm:prSet phldrT="[Text]" custT="1"/>
      <dgm:spPr/>
      <dgm:t>
        <a:bodyPr/>
        <a:lstStyle/>
        <a:p>
          <a:pPr algn="ctr"/>
          <a:r>
            <a:rPr lang="en-US" sz="3200" b="1" dirty="0" smtClean="0">
              <a:solidFill>
                <a:schemeClr val="tx1"/>
              </a:solidFill>
              <a:latin typeface="Arial"/>
              <a:cs typeface="Arial"/>
            </a:rPr>
            <a:t>E</a:t>
          </a:r>
          <a:r>
            <a:rPr lang="en-US" sz="3200" b="1" baseline="30000" dirty="0" smtClean="0">
              <a:solidFill>
                <a:schemeClr val="tx1"/>
              </a:solidFill>
              <a:latin typeface="Arial"/>
              <a:cs typeface="Arial"/>
            </a:rPr>
            <a:t>3</a:t>
          </a:r>
          <a:r>
            <a:rPr lang="en-US" sz="3200" dirty="0" smtClean="0">
              <a:solidFill>
                <a:schemeClr val="tx1"/>
              </a:solidFill>
              <a:latin typeface="Arial"/>
              <a:cs typeface="Arial"/>
            </a:rPr>
            <a:t> </a:t>
          </a:r>
          <a:endParaRPr lang="en-US" sz="4400" dirty="0">
            <a:solidFill>
              <a:schemeClr val="tx1"/>
            </a:solidFill>
            <a:latin typeface="Arial"/>
            <a:cs typeface="Arial"/>
          </a:endParaRPr>
        </a:p>
      </dgm:t>
    </dgm:pt>
    <dgm:pt modelId="{6415DBAE-122B-C84E-B28C-9479704AAFA9}" type="parTrans" cxnId="{7FFDCD62-B171-7347-BC4B-362DACE2645E}">
      <dgm:prSet/>
      <dgm:spPr/>
      <dgm:t>
        <a:bodyPr/>
        <a:lstStyle/>
        <a:p>
          <a:endParaRPr lang="en-US"/>
        </a:p>
      </dgm:t>
    </dgm:pt>
    <dgm:pt modelId="{6B1E9520-AD9D-5F4A-A941-C8079A38BAA1}" type="sibTrans" cxnId="{7FFDCD62-B171-7347-BC4B-362DACE2645E}">
      <dgm:prSet/>
      <dgm:spPr/>
      <dgm:t>
        <a:bodyPr/>
        <a:lstStyle/>
        <a:p>
          <a:endParaRPr lang="en-US"/>
        </a:p>
      </dgm:t>
    </dgm:pt>
    <dgm:pt modelId="{D0477ACB-7237-4C48-86E1-C1B232729ED3}">
      <dgm:prSet phldrT="[Text]" custT="1"/>
      <dgm:spPr/>
      <dgm:t>
        <a:bodyPr/>
        <a:lstStyle/>
        <a:p>
          <a:pPr>
            <a:lnSpc>
              <a:spcPct val="120000"/>
            </a:lnSpc>
          </a:pPr>
          <a:r>
            <a:rPr lang="en-US" sz="1400" dirty="0" smtClean="0">
              <a:latin typeface="Arial"/>
              <a:cs typeface="Arial"/>
            </a:rPr>
            <a:t>Top Management</a:t>
          </a:r>
          <a:endParaRPr lang="en-US" sz="1400" dirty="0">
            <a:latin typeface="Arial"/>
            <a:cs typeface="Arial"/>
          </a:endParaRPr>
        </a:p>
      </dgm:t>
    </dgm:pt>
    <dgm:pt modelId="{FBF59EA6-5C8C-9246-BC71-C7878F534334}" type="parTrans" cxnId="{FE012948-CD13-9142-AAEF-98E9B11556E0}">
      <dgm:prSet/>
      <dgm:spPr/>
      <dgm:t>
        <a:bodyPr/>
        <a:lstStyle/>
        <a:p>
          <a:endParaRPr lang="en-US"/>
        </a:p>
      </dgm:t>
    </dgm:pt>
    <dgm:pt modelId="{C52CC041-6CBF-794D-93D6-E6A7DEE5FF4D}" type="sibTrans" cxnId="{FE012948-CD13-9142-AAEF-98E9B11556E0}">
      <dgm:prSet/>
      <dgm:spPr/>
      <dgm:t>
        <a:bodyPr/>
        <a:lstStyle/>
        <a:p>
          <a:endParaRPr lang="en-US"/>
        </a:p>
      </dgm:t>
    </dgm:pt>
    <dgm:pt modelId="{24427035-1AC6-8A4F-8DAD-F056D0666B04}">
      <dgm:prSet phldrT="[Text]" custT="1"/>
      <dgm:spPr/>
      <dgm:t>
        <a:bodyPr/>
        <a:lstStyle/>
        <a:p>
          <a:pPr>
            <a:lnSpc>
              <a:spcPct val="120000"/>
            </a:lnSpc>
          </a:pPr>
          <a:r>
            <a:rPr lang="en-US" sz="1400" dirty="0" smtClean="0">
              <a:latin typeface="Arial"/>
              <a:cs typeface="Arial"/>
            </a:rPr>
            <a:t>Government Expertise</a:t>
          </a:r>
          <a:endParaRPr lang="en-US" sz="1400" dirty="0">
            <a:latin typeface="Arial"/>
            <a:cs typeface="Arial"/>
          </a:endParaRPr>
        </a:p>
      </dgm:t>
    </dgm:pt>
    <dgm:pt modelId="{FA3E381E-6C7B-DD47-9D93-7716CD3ED04D}" type="parTrans" cxnId="{6F502D54-D9F7-9544-9F57-AA5BC4E1BEAB}">
      <dgm:prSet/>
      <dgm:spPr/>
      <dgm:t>
        <a:bodyPr/>
        <a:lstStyle/>
        <a:p>
          <a:endParaRPr lang="en-US"/>
        </a:p>
      </dgm:t>
    </dgm:pt>
    <dgm:pt modelId="{9D7B0287-CDCB-DF43-BD7D-F243B392194A}" type="sibTrans" cxnId="{6F502D54-D9F7-9544-9F57-AA5BC4E1BEAB}">
      <dgm:prSet/>
      <dgm:spPr/>
      <dgm:t>
        <a:bodyPr/>
        <a:lstStyle/>
        <a:p>
          <a:endParaRPr lang="en-US"/>
        </a:p>
      </dgm:t>
    </dgm:pt>
    <dgm:pt modelId="{F31AC557-2D9B-594C-ACFA-238E1B848352}">
      <dgm:prSet phldrT="[Text]" custT="1"/>
      <dgm:spPr/>
      <dgm:t>
        <a:bodyPr/>
        <a:lstStyle/>
        <a:p>
          <a:pPr>
            <a:lnSpc>
              <a:spcPct val="120000"/>
            </a:lnSpc>
          </a:pPr>
          <a:r>
            <a:rPr lang="en-US" sz="1400" dirty="0" smtClean="0">
              <a:latin typeface="Arial"/>
              <a:cs typeface="Arial"/>
            </a:rPr>
            <a:t>Integration Expertise</a:t>
          </a:r>
          <a:endParaRPr lang="en-US" sz="1400" dirty="0">
            <a:latin typeface="Arial"/>
            <a:cs typeface="Arial"/>
          </a:endParaRPr>
        </a:p>
      </dgm:t>
    </dgm:pt>
    <dgm:pt modelId="{897A22F6-21F3-8A4F-A36F-7337F26AE215}" type="parTrans" cxnId="{AE16E263-812C-CA4F-9A84-440386363F92}">
      <dgm:prSet/>
      <dgm:spPr/>
      <dgm:t>
        <a:bodyPr/>
        <a:lstStyle/>
        <a:p>
          <a:endParaRPr lang="en-US"/>
        </a:p>
      </dgm:t>
    </dgm:pt>
    <dgm:pt modelId="{117B1286-AB42-DA45-9D4C-E0B3A6ED0215}" type="sibTrans" cxnId="{AE16E263-812C-CA4F-9A84-440386363F92}">
      <dgm:prSet/>
      <dgm:spPr/>
      <dgm:t>
        <a:bodyPr/>
        <a:lstStyle/>
        <a:p>
          <a:endParaRPr lang="en-US"/>
        </a:p>
      </dgm:t>
    </dgm:pt>
    <dgm:pt modelId="{A6B8D30E-7744-2449-82FC-4486F77709C3}">
      <dgm:prSet phldrT="[Text]" custT="1"/>
      <dgm:spPr/>
      <dgm:t>
        <a:bodyPr/>
        <a:lstStyle/>
        <a:p>
          <a:pPr>
            <a:lnSpc>
              <a:spcPct val="120000"/>
            </a:lnSpc>
          </a:pPr>
          <a:r>
            <a:rPr lang="en-US" sz="1400" dirty="0" smtClean="0">
              <a:solidFill>
                <a:srgbClr val="000000"/>
              </a:solidFill>
              <a:latin typeface="Arial"/>
              <a:cs typeface="Arial"/>
            </a:rPr>
            <a:t>Commodity Expertise</a:t>
          </a:r>
          <a:endParaRPr lang="en-US" sz="1400" dirty="0">
            <a:solidFill>
              <a:srgbClr val="000000"/>
            </a:solidFill>
            <a:latin typeface="Arial"/>
            <a:cs typeface="Arial"/>
          </a:endParaRPr>
        </a:p>
      </dgm:t>
    </dgm:pt>
    <dgm:pt modelId="{BFE92883-6850-3A41-80D1-1636C209F322}" type="parTrans" cxnId="{876CA864-EA90-D04B-8CE6-DDBAB50C6E18}">
      <dgm:prSet/>
      <dgm:spPr/>
      <dgm:t>
        <a:bodyPr/>
        <a:lstStyle/>
        <a:p>
          <a:endParaRPr lang="en-US"/>
        </a:p>
      </dgm:t>
    </dgm:pt>
    <dgm:pt modelId="{78F561CA-5168-4947-82E9-84B8A45AC78D}" type="sibTrans" cxnId="{876CA864-EA90-D04B-8CE6-DDBAB50C6E18}">
      <dgm:prSet/>
      <dgm:spPr/>
      <dgm:t>
        <a:bodyPr/>
        <a:lstStyle/>
        <a:p>
          <a:endParaRPr lang="en-US"/>
        </a:p>
      </dgm:t>
    </dgm:pt>
    <dgm:pt modelId="{1695AECC-10C0-B149-AF68-61253254EE2E}">
      <dgm:prSet phldrT="[Text]" custT="1"/>
      <dgm:spPr/>
      <dgm:t>
        <a:bodyPr/>
        <a:lstStyle/>
        <a:p>
          <a:pPr>
            <a:lnSpc>
              <a:spcPct val="120000"/>
            </a:lnSpc>
          </a:pPr>
          <a:r>
            <a:rPr lang="en-US" sz="1400" dirty="0" smtClean="0">
              <a:solidFill>
                <a:srgbClr val="000000"/>
              </a:solidFill>
              <a:latin typeface="Arial"/>
              <a:cs typeface="Arial"/>
            </a:rPr>
            <a:t>Power Portal -first of its kind</a:t>
          </a:r>
          <a:endParaRPr lang="en-US" sz="1400" dirty="0">
            <a:solidFill>
              <a:srgbClr val="000000"/>
            </a:solidFill>
            <a:latin typeface="Arial"/>
            <a:cs typeface="Arial"/>
          </a:endParaRPr>
        </a:p>
      </dgm:t>
    </dgm:pt>
    <dgm:pt modelId="{4ACF903F-BC2E-3547-9916-FB34C8188523}" type="parTrans" cxnId="{7F1F78E4-0C8B-034B-8702-26EAD041A442}">
      <dgm:prSet/>
      <dgm:spPr/>
      <dgm:t>
        <a:bodyPr/>
        <a:lstStyle/>
        <a:p>
          <a:endParaRPr lang="en-US"/>
        </a:p>
      </dgm:t>
    </dgm:pt>
    <dgm:pt modelId="{7C1306C4-1A11-8541-AED2-03BC03318079}" type="sibTrans" cxnId="{7F1F78E4-0C8B-034B-8702-26EAD041A442}">
      <dgm:prSet/>
      <dgm:spPr/>
      <dgm:t>
        <a:bodyPr/>
        <a:lstStyle/>
        <a:p>
          <a:endParaRPr lang="en-US"/>
        </a:p>
      </dgm:t>
    </dgm:pt>
    <dgm:pt modelId="{2AFC41B2-3167-0B47-8E6C-80AB3B2F3BCA}">
      <dgm:prSet phldrT="[Text]" custT="1"/>
      <dgm:spPr/>
      <dgm:t>
        <a:bodyPr/>
        <a:lstStyle/>
        <a:p>
          <a:pPr>
            <a:lnSpc>
              <a:spcPct val="120000"/>
            </a:lnSpc>
          </a:pPr>
          <a:r>
            <a:rPr lang="en-US" sz="1400" dirty="0" smtClean="0">
              <a:solidFill>
                <a:srgbClr val="000000"/>
              </a:solidFill>
              <a:latin typeface="Arial"/>
              <a:cs typeface="Arial"/>
            </a:rPr>
            <a:t>Compliance – Our goal is to be an industry leader in compliance</a:t>
          </a:r>
          <a:endParaRPr lang="en-US" sz="1400" dirty="0">
            <a:solidFill>
              <a:srgbClr val="000000"/>
            </a:solidFill>
            <a:latin typeface="Arial"/>
            <a:cs typeface="Arial"/>
          </a:endParaRPr>
        </a:p>
      </dgm:t>
    </dgm:pt>
    <dgm:pt modelId="{AC1CF0F4-BCED-4044-84A4-1011D12F73AA}" type="parTrans" cxnId="{301287EA-0C23-2148-9B70-EA19B5E4F189}">
      <dgm:prSet/>
      <dgm:spPr/>
      <dgm:t>
        <a:bodyPr/>
        <a:lstStyle/>
        <a:p>
          <a:endParaRPr lang="en-US"/>
        </a:p>
      </dgm:t>
    </dgm:pt>
    <dgm:pt modelId="{76092CFC-0E73-CB4B-8ED1-3DDB8A8D4CE8}" type="sibTrans" cxnId="{301287EA-0C23-2148-9B70-EA19B5E4F189}">
      <dgm:prSet/>
      <dgm:spPr/>
      <dgm:t>
        <a:bodyPr/>
        <a:lstStyle/>
        <a:p>
          <a:endParaRPr lang="en-US"/>
        </a:p>
      </dgm:t>
    </dgm:pt>
    <dgm:pt modelId="{5BBA95A7-80E5-E44E-8C2F-1CCB134D2B18}">
      <dgm:prSet phldrT="[Text]" custT="1"/>
      <dgm:spPr/>
      <dgm:t>
        <a:bodyPr/>
        <a:lstStyle/>
        <a:p>
          <a:pPr>
            <a:lnSpc>
              <a:spcPct val="120000"/>
            </a:lnSpc>
          </a:pPr>
          <a:r>
            <a:rPr lang="en-US" sz="1400" dirty="0" smtClean="0">
              <a:latin typeface="Arial"/>
              <a:cs typeface="Arial"/>
            </a:rPr>
            <a:t>Proprietary Technology </a:t>
          </a:r>
          <a:endParaRPr lang="en-US" sz="1400" dirty="0">
            <a:latin typeface="Arial"/>
            <a:cs typeface="Arial"/>
          </a:endParaRPr>
        </a:p>
      </dgm:t>
    </dgm:pt>
    <dgm:pt modelId="{11334C75-6584-7740-9CFB-B891A17F8EC9}" type="parTrans" cxnId="{E69CA661-2B10-9A4C-93E4-8F6811BD011B}">
      <dgm:prSet/>
      <dgm:spPr/>
      <dgm:t>
        <a:bodyPr/>
        <a:lstStyle/>
        <a:p>
          <a:endParaRPr lang="en-US"/>
        </a:p>
      </dgm:t>
    </dgm:pt>
    <dgm:pt modelId="{97F546D9-E5E8-AD4D-A1A8-7C4BB37C3D1B}" type="sibTrans" cxnId="{E69CA661-2B10-9A4C-93E4-8F6811BD011B}">
      <dgm:prSet/>
      <dgm:spPr/>
      <dgm:t>
        <a:bodyPr/>
        <a:lstStyle/>
        <a:p>
          <a:endParaRPr lang="en-US"/>
        </a:p>
      </dgm:t>
    </dgm:pt>
    <dgm:pt modelId="{612B9519-4D0F-264D-863A-EC0772BE0223}">
      <dgm:prSet phldrT="[Text]" custT="1"/>
      <dgm:spPr/>
      <dgm:t>
        <a:bodyPr/>
        <a:lstStyle/>
        <a:p>
          <a:pPr>
            <a:lnSpc>
              <a:spcPct val="120000"/>
            </a:lnSpc>
          </a:pPr>
          <a:r>
            <a:rPr lang="en-US" sz="1400" dirty="0" smtClean="0">
              <a:latin typeface="Arial"/>
              <a:cs typeface="Arial"/>
            </a:rPr>
            <a:t>100% Financing</a:t>
          </a:r>
          <a:endParaRPr lang="en-US" sz="1400" dirty="0">
            <a:latin typeface="Arial"/>
            <a:cs typeface="Arial"/>
          </a:endParaRPr>
        </a:p>
      </dgm:t>
    </dgm:pt>
    <dgm:pt modelId="{D9AA661E-EF64-0C44-9AA2-B867913B3EF8}" type="parTrans" cxnId="{914D1431-6F5F-DB40-A6EA-84B715B33E3E}">
      <dgm:prSet/>
      <dgm:spPr/>
      <dgm:t>
        <a:bodyPr/>
        <a:lstStyle/>
        <a:p>
          <a:endParaRPr lang="en-US"/>
        </a:p>
      </dgm:t>
    </dgm:pt>
    <dgm:pt modelId="{7FC9C22E-C08F-EA41-A3E6-5D7346033F5A}" type="sibTrans" cxnId="{914D1431-6F5F-DB40-A6EA-84B715B33E3E}">
      <dgm:prSet/>
      <dgm:spPr/>
      <dgm:t>
        <a:bodyPr/>
        <a:lstStyle/>
        <a:p>
          <a:endParaRPr lang="en-US"/>
        </a:p>
      </dgm:t>
    </dgm:pt>
    <dgm:pt modelId="{9837C065-32C0-9D4C-8480-CA1BFE9E4ADA}">
      <dgm:prSet phldrT="[Text]" custT="1"/>
      <dgm:spPr/>
      <dgm:t>
        <a:bodyPr/>
        <a:lstStyle/>
        <a:p>
          <a:pPr>
            <a:lnSpc>
              <a:spcPct val="120000"/>
            </a:lnSpc>
          </a:pPr>
          <a:r>
            <a:rPr lang="en-US" sz="1400" dirty="0" smtClean="0">
              <a:latin typeface="Arial"/>
              <a:cs typeface="Arial"/>
            </a:rPr>
            <a:t>Strategic Relationships</a:t>
          </a:r>
          <a:endParaRPr lang="en-US" sz="1400" dirty="0">
            <a:latin typeface="Arial"/>
            <a:cs typeface="Arial"/>
          </a:endParaRPr>
        </a:p>
      </dgm:t>
    </dgm:pt>
    <dgm:pt modelId="{73FA66E3-E710-8D46-BB47-3084F08A5757}" type="parTrans" cxnId="{DCD99885-DC4B-9049-8AB8-F34F3A286764}">
      <dgm:prSet/>
      <dgm:spPr/>
      <dgm:t>
        <a:bodyPr/>
        <a:lstStyle/>
        <a:p>
          <a:endParaRPr lang="en-US"/>
        </a:p>
      </dgm:t>
    </dgm:pt>
    <dgm:pt modelId="{33C0E8A8-6BF8-2B4A-8209-8534DA05C876}" type="sibTrans" cxnId="{DCD99885-DC4B-9049-8AB8-F34F3A286764}">
      <dgm:prSet/>
      <dgm:spPr/>
      <dgm:t>
        <a:bodyPr/>
        <a:lstStyle/>
        <a:p>
          <a:endParaRPr lang="en-US"/>
        </a:p>
      </dgm:t>
    </dgm:pt>
    <dgm:pt modelId="{D9CB01F6-A9C9-C440-AB45-47EF9F99D37D}" type="pres">
      <dgm:prSet presAssocID="{6F546020-2BE6-0847-BDE3-B25228F2C0FC}" presName="linearFlow" presStyleCnt="0">
        <dgm:presLayoutVars>
          <dgm:dir/>
          <dgm:animLvl val="lvl"/>
          <dgm:resizeHandles/>
        </dgm:presLayoutVars>
      </dgm:prSet>
      <dgm:spPr/>
      <dgm:t>
        <a:bodyPr/>
        <a:lstStyle/>
        <a:p>
          <a:endParaRPr lang="en-US"/>
        </a:p>
      </dgm:t>
    </dgm:pt>
    <dgm:pt modelId="{972176F1-AB7D-FB40-A517-FC62A7F14C1D}" type="pres">
      <dgm:prSet presAssocID="{521D3016-BF9F-774E-A17B-D55B8C843C0C}" presName="compositeNode" presStyleCnt="0">
        <dgm:presLayoutVars>
          <dgm:bulletEnabled val="1"/>
        </dgm:presLayoutVars>
      </dgm:prSet>
      <dgm:spPr/>
    </dgm:pt>
    <dgm:pt modelId="{B8210363-1842-194F-AEF6-DB24E8208795}" type="pres">
      <dgm:prSet presAssocID="{521D3016-BF9F-774E-A17B-D55B8C843C0C}" presName="image" presStyleLbl="fgImgPlace1" presStyleIdx="0" presStyleCnt="2" custScaleY="21763" custLinFactX="18927" custLinFactNeighborX="100000" custLinFactNeighborY="-6544"/>
      <dgm:spPr/>
    </dgm:pt>
    <dgm:pt modelId="{3C52BD5F-3428-4E4F-8A4A-C459E38B261E}" type="pres">
      <dgm:prSet presAssocID="{521D3016-BF9F-774E-A17B-D55B8C843C0C}" presName="childNode" presStyleLbl="node1" presStyleIdx="0" presStyleCnt="2" custScaleX="92903" custScaleY="106064" custLinFactNeighborX="-7978" custLinFactNeighborY="3522">
        <dgm:presLayoutVars>
          <dgm:bulletEnabled val="1"/>
        </dgm:presLayoutVars>
      </dgm:prSet>
      <dgm:spPr/>
      <dgm:t>
        <a:bodyPr/>
        <a:lstStyle/>
        <a:p>
          <a:endParaRPr lang="en-US"/>
        </a:p>
      </dgm:t>
    </dgm:pt>
    <dgm:pt modelId="{216BBB02-730D-ED41-B5EC-321CF90FD5FB}" type="pres">
      <dgm:prSet presAssocID="{521D3016-BF9F-774E-A17B-D55B8C843C0C}" presName="parentNode" presStyleLbl="revTx" presStyleIdx="0" presStyleCnt="2" custScaleX="70494">
        <dgm:presLayoutVars>
          <dgm:chMax val="0"/>
          <dgm:bulletEnabled val="1"/>
        </dgm:presLayoutVars>
      </dgm:prSet>
      <dgm:spPr/>
      <dgm:t>
        <a:bodyPr/>
        <a:lstStyle/>
        <a:p>
          <a:endParaRPr lang="en-US"/>
        </a:p>
      </dgm:t>
    </dgm:pt>
    <dgm:pt modelId="{A6B9137E-39FE-2941-9B85-89CCAF256875}" type="pres">
      <dgm:prSet presAssocID="{977D9697-7AFC-004F-A244-767114E71BC3}" presName="sibTrans" presStyleCnt="0"/>
      <dgm:spPr/>
    </dgm:pt>
    <dgm:pt modelId="{49377735-F3F6-B841-8F7F-87AAA8E00494}" type="pres">
      <dgm:prSet presAssocID="{47A6342E-59BE-0545-9C9A-3802010B74D5}" presName="compositeNode" presStyleCnt="0">
        <dgm:presLayoutVars>
          <dgm:bulletEnabled val="1"/>
        </dgm:presLayoutVars>
      </dgm:prSet>
      <dgm:spPr/>
    </dgm:pt>
    <dgm:pt modelId="{AB8BCBDB-49F9-B444-8C2D-9EFAB42751F2}" type="pres">
      <dgm:prSet presAssocID="{47A6342E-59BE-0545-9C9A-3802010B74D5}" presName="image" presStyleLbl="fgImgPlace1" presStyleIdx="1" presStyleCnt="2" custFlipVert="1" custScaleY="13096"/>
      <dgm:spPr/>
    </dgm:pt>
    <dgm:pt modelId="{E65EFAA2-B6CD-D947-A257-E9F8D6C11FE6}" type="pres">
      <dgm:prSet presAssocID="{47A6342E-59BE-0545-9C9A-3802010B74D5}" presName="childNode" presStyleLbl="node1" presStyleIdx="1" presStyleCnt="2" custScaleX="86656" custScaleY="105879" custLinFactNeighborX="-9418" custLinFactNeighborY="5092">
        <dgm:presLayoutVars>
          <dgm:bulletEnabled val="1"/>
        </dgm:presLayoutVars>
      </dgm:prSet>
      <dgm:spPr/>
      <dgm:t>
        <a:bodyPr/>
        <a:lstStyle/>
        <a:p>
          <a:endParaRPr lang="en-US"/>
        </a:p>
      </dgm:t>
    </dgm:pt>
    <dgm:pt modelId="{81A26501-7FE3-6548-B92F-FFB073EB4C7E}" type="pres">
      <dgm:prSet presAssocID="{47A6342E-59BE-0545-9C9A-3802010B74D5}" presName="parentNode" presStyleLbl="revTx" presStyleIdx="1" presStyleCnt="2" custScaleX="60372" custScaleY="39697" custLinFactNeighborX="-4830" custLinFactNeighborY="-28113">
        <dgm:presLayoutVars>
          <dgm:chMax val="0"/>
          <dgm:bulletEnabled val="1"/>
        </dgm:presLayoutVars>
      </dgm:prSet>
      <dgm:spPr/>
      <dgm:t>
        <a:bodyPr/>
        <a:lstStyle/>
        <a:p>
          <a:endParaRPr lang="en-US"/>
        </a:p>
      </dgm:t>
    </dgm:pt>
  </dgm:ptLst>
  <dgm:cxnLst>
    <dgm:cxn modelId="{431900B4-C875-FC48-AF30-31EF3103246F}" type="presOf" srcId="{612B9519-4D0F-264D-863A-EC0772BE0223}" destId="{E65EFAA2-B6CD-D947-A257-E9F8D6C11FE6}" srcOrd="0" destOrd="2" presId="urn:microsoft.com/office/officeart/2005/8/layout/hList2"/>
    <dgm:cxn modelId="{BC262F9F-A895-C148-A943-4ECF736F63DB}" type="presOf" srcId="{24427035-1AC6-8A4F-8DAD-F056D0666B04}" destId="{E65EFAA2-B6CD-D947-A257-E9F8D6C11FE6}" srcOrd="0" destOrd="3" presId="urn:microsoft.com/office/officeart/2005/8/layout/hList2"/>
    <dgm:cxn modelId="{9C58C42E-6F51-194E-A753-D1656EF426E8}" type="presOf" srcId="{6F546020-2BE6-0847-BDE3-B25228F2C0FC}" destId="{D9CB01F6-A9C9-C440-AB45-47EF9F99D37D}" srcOrd="0" destOrd="0" presId="urn:microsoft.com/office/officeart/2005/8/layout/hList2"/>
    <dgm:cxn modelId="{E364D554-1804-C745-827D-4D4EEFAD1BEE}" type="presOf" srcId="{47A6342E-59BE-0545-9C9A-3802010B74D5}" destId="{81A26501-7FE3-6548-B92F-FFB073EB4C7E}" srcOrd="0" destOrd="0" presId="urn:microsoft.com/office/officeart/2005/8/layout/hList2"/>
    <dgm:cxn modelId="{E69CA661-2B10-9A4C-93E4-8F6811BD011B}" srcId="{47A6342E-59BE-0545-9C9A-3802010B74D5}" destId="{5BBA95A7-80E5-E44E-8C2F-1CCB134D2B18}" srcOrd="1" destOrd="0" parTransId="{11334C75-6584-7740-9CFB-B891A17F8EC9}" sibTransId="{97F546D9-E5E8-AD4D-A1A8-7C4BB37C3D1B}"/>
    <dgm:cxn modelId="{B6EBC798-EDB2-CD47-825B-E5B4E7E47B5E}" srcId="{521D3016-BF9F-774E-A17B-D55B8C843C0C}" destId="{CDA3C0B8-AC09-3047-8853-F2ED928252EF}" srcOrd="3" destOrd="0" parTransId="{59334B8C-B5C0-5443-8C07-7F2306F2E1A1}" sibTransId="{D96FBCB3-D793-9D43-8707-332952835B23}"/>
    <dgm:cxn modelId="{078761C3-C22B-8340-B858-E7D151CA2AA5}" type="presOf" srcId="{5BBA95A7-80E5-E44E-8C2F-1CCB134D2B18}" destId="{E65EFAA2-B6CD-D947-A257-E9F8D6C11FE6}" srcOrd="0" destOrd="1" presId="urn:microsoft.com/office/officeart/2005/8/layout/hList2"/>
    <dgm:cxn modelId="{DCD99885-DC4B-9049-8AB8-F34F3A286764}" srcId="{47A6342E-59BE-0545-9C9A-3802010B74D5}" destId="{9837C065-32C0-9D4C-8480-CA1BFE9E4ADA}" srcOrd="5" destOrd="0" parTransId="{73FA66E3-E710-8D46-BB47-3084F08A5757}" sibTransId="{33C0E8A8-6BF8-2B4A-8209-8534DA05C876}"/>
    <dgm:cxn modelId="{8D99CC21-D5DA-C640-8991-7687C36E87B7}" type="presOf" srcId="{521D3016-BF9F-774E-A17B-D55B8C843C0C}" destId="{216BBB02-730D-ED41-B5EC-321CF90FD5FB}" srcOrd="0" destOrd="0" presId="urn:microsoft.com/office/officeart/2005/8/layout/hList2"/>
    <dgm:cxn modelId="{BD81CE2D-8CA8-7641-A335-A49D25A43FAD}" type="presOf" srcId="{9837C065-32C0-9D4C-8480-CA1BFE9E4ADA}" destId="{E65EFAA2-B6CD-D947-A257-E9F8D6C11FE6}" srcOrd="0" destOrd="5" presId="urn:microsoft.com/office/officeart/2005/8/layout/hList2"/>
    <dgm:cxn modelId="{2BE198C1-0CEE-6043-B776-6BA5DE2DF551}" srcId="{521D3016-BF9F-774E-A17B-D55B8C843C0C}" destId="{21C6E4A7-2ED1-B04A-89EC-353E9366F451}" srcOrd="1" destOrd="0" parTransId="{AC4C1A04-E18B-9A41-9A8F-98AE6C0D2889}" sibTransId="{E7C49736-A11A-0549-8461-6E9180E3D609}"/>
    <dgm:cxn modelId="{914D1431-6F5F-DB40-A6EA-84B715B33E3E}" srcId="{47A6342E-59BE-0545-9C9A-3802010B74D5}" destId="{612B9519-4D0F-264D-863A-EC0772BE0223}" srcOrd="2" destOrd="0" parTransId="{D9AA661E-EF64-0C44-9AA2-B867913B3EF8}" sibTransId="{7FC9C22E-C08F-EA41-A3E6-5D7346033F5A}"/>
    <dgm:cxn modelId="{51E9C805-7D95-874E-A496-8431C997ACD8}" srcId="{521D3016-BF9F-774E-A17B-D55B8C843C0C}" destId="{E6D77709-1E80-DA42-ACC9-E0B1D97835FD}" srcOrd="0" destOrd="0" parTransId="{7629978D-91E0-D24A-94F8-C6AD14932A27}" sibTransId="{EA30B21C-C845-7F44-A636-FE828063CD77}"/>
    <dgm:cxn modelId="{F9E3467D-62F1-734B-9778-53A65FD607FE}" type="presOf" srcId="{F31AC557-2D9B-594C-ACFA-238E1B848352}" destId="{E65EFAA2-B6CD-D947-A257-E9F8D6C11FE6}" srcOrd="0" destOrd="4" presId="urn:microsoft.com/office/officeart/2005/8/layout/hList2"/>
    <dgm:cxn modelId="{876CA864-EA90-D04B-8CE6-DDBAB50C6E18}" srcId="{521D3016-BF9F-774E-A17B-D55B8C843C0C}" destId="{A6B8D30E-7744-2449-82FC-4486F77709C3}" srcOrd="2" destOrd="0" parTransId="{BFE92883-6850-3A41-80D1-1636C209F322}" sibTransId="{78F561CA-5168-4947-82E9-84B8A45AC78D}"/>
    <dgm:cxn modelId="{AE16E263-812C-CA4F-9A84-440386363F92}" srcId="{47A6342E-59BE-0545-9C9A-3802010B74D5}" destId="{F31AC557-2D9B-594C-ACFA-238E1B848352}" srcOrd="4" destOrd="0" parTransId="{897A22F6-21F3-8A4F-A36F-7337F26AE215}" sibTransId="{117B1286-AB42-DA45-9D4C-E0B3A6ED0215}"/>
    <dgm:cxn modelId="{D8349477-F819-234C-8E9C-C99BCF3C9950}" type="presOf" srcId="{21C6E4A7-2ED1-B04A-89EC-353E9366F451}" destId="{3C52BD5F-3428-4E4F-8A4A-C459E38B261E}" srcOrd="0" destOrd="1" presId="urn:microsoft.com/office/officeart/2005/8/layout/hList2"/>
    <dgm:cxn modelId="{63B2C923-60BA-A54B-8971-41E23AB9014E}" type="presOf" srcId="{1695AECC-10C0-B149-AF68-61253254EE2E}" destId="{3C52BD5F-3428-4E4F-8A4A-C459E38B261E}" srcOrd="0" destOrd="4" presId="urn:microsoft.com/office/officeart/2005/8/layout/hList2"/>
    <dgm:cxn modelId="{FE012948-CD13-9142-AAEF-98E9B11556E0}" srcId="{47A6342E-59BE-0545-9C9A-3802010B74D5}" destId="{D0477ACB-7237-4C48-86E1-C1B232729ED3}" srcOrd="0" destOrd="0" parTransId="{FBF59EA6-5C8C-9246-BC71-C7878F534334}" sibTransId="{C52CC041-6CBF-794D-93D6-E6A7DEE5FF4D}"/>
    <dgm:cxn modelId="{6F502D54-D9F7-9544-9F57-AA5BC4E1BEAB}" srcId="{47A6342E-59BE-0545-9C9A-3802010B74D5}" destId="{24427035-1AC6-8A4F-8DAD-F056D0666B04}" srcOrd="3" destOrd="0" parTransId="{FA3E381E-6C7B-DD47-9D93-7716CD3ED04D}" sibTransId="{9D7B0287-CDCB-DF43-BD7D-F243B392194A}"/>
    <dgm:cxn modelId="{7FFDCD62-B171-7347-BC4B-362DACE2645E}" srcId="{6F546020-2BE6-0847-BDE3-B25228F2C0FC}" destId="{47A6342E-59BE-0545-9C9A-3802010B74D5}" srcOrd="1" destOrd="0" parTransId="{6415DBAE-122B-C84E-B28C-9479704AAFA9}" sibTransId="{6B1E9520-AD9D-5F4A-A941-C8079A38BAA1}"/>
    <dgm:cxn modelId="{1F48C654-9551-D647-AF83-F4FFAE1255C0}" type="presOf" srcId="{E6D77709-1E80-DA42-ACC9-E0B1D97835FD}" destId="{3C52BD5F-3428-4E4F-8A4A-C459E38B261E}" srcOrd="0" destOrd="0" presId="urn:microsoft.com/office/officeart/2005/8/layout/hList2"/>
    <dgm:cxn modelId="{434C0D1D-CAC7-3F45-B5D6-B86A0B914740}" srcId="{6F546020-2BE6-0847-BDE3-B25228F2C0FC}" destId="{521D3016-BF9F-774E-A17B-D55B8C843C0C}" srcOrd="0" destOrd="0" parTransId="{6FA3E378-FC78-354F-BE20-85DCFA4F1BE2}" sibTransId="{977D9697-7AFC-004F-A244-767114E71BC3}"/>
    <dgm:cxn modelId="{83C4F83F-F5B9-5542-A858-563F6BB27AED}" type="presOf" srcId="{D0477ACB-7237-4C48-86E1-C1B232729ED3}" destId="{E65EFAA2-B6CD-D947-A257-E9F8D6C11FE6}" srcOrd="0" destOrd="0" presId="urn:microsoft.com/office/officeart/2005/8/layout/hList2"/>
    <dgm:cxn modelId="{4AF12F90-7D07-9746-9BB2-07FC9903E2B4}" type="presOf" srcId="{2AFC41B2-3167-0B47-8E6C-80AB3B2F3BCA}" destId="{3C52BD5F-3428-4E4F-8A4A-C459E38B261E}" srcOrd="0" destOrd="5" presId="urn:microsoft.com/office/officeart/2005/8/layout/hList2"/>
    <dgm:cxn modelId="{AAD366C6-9250-6B4A-ACD4-D446D3C39629}" type="presOf" srcId="{CDA3C0B8-AC09-3047-8853-F2ED928252EF}" destId="{3C52BD5F-3428-4E4F-8A4A-C459E38B261E}" srcOrd="0" destOrd="3" presId="urn:microsoft.com/office/officeart/2005/8/layout/hList2"/>
    <dgm:cxn modelId="{301287EA-0C23-2148-9B70-EA19B5E4F189}" srcId="{521D3016-BF9F-774E-A17B-D55B8C843C0C}" destId="{2AFC41B2-3167-0B47-8E6C-80AB3B2F3BCA}" srcOrd="5" destOrd="0" parTransId="{AC1CF0F4-BCED-4044-84A4-1011D12F73AA}" sibTransId="{76092CFC-0E73-CB4B-8ED1-3DDB8A8D4CE8}"/>
    <dgm:cxn modelId="{E49C7867-D406-CE4B-8B2F-7DDD2BC588A5}" type="presOf" srcId="{A6B8D30E-7744-2449-82FC-4486F77709C3}" destId="{3C52BD5F-3428-4E4F-8A4A-C459E38B261E}" srcOrd="0" destOrd="2" presId="urn:microsoft.com/office/officeart/2005/8/layout/hList2"/>
    <dgm:cxn modelId="{7F1F78E4-0C8B-034B-8702-26EAD041A442}" srcId="{521D3016-BF9F-774E-A17B-D55B8C843C0C}" destId="{1695AECC-10C0-B149-AF68-61253254EE2E}" srcOrd="4" destOrd="0" parTransId="{4ACF903F-BC2E-3547-9916-FB34C8188523}" sibTransId="{7C1306C4-1A11-8541-AED2-03BC03318079}"/>
    <dgm:cxn modelId="{08C6EE93-E465-9442-AEC5-23AA97B73505}" type="presParOf" srcId="{D9CB01F6-A9C9-C440-AB45-47EF9F99D37D}" destId="{972176F1-AB7D-FB40-A517-FC62A7F14C1D}" srcOrd="0" destOrd="0" presId="urn:microsoft.com/office/officeart/2005/8/layout/hList2"/>
    <dgm:cxn modelId="{F0CE6E55-4A8F-E142-97F0-A5C78917CB49}" type="presParOf" srcId="{972176F1-AB7D-FB40-A517-FC62A7F14C1D}" destId="{B8210363-1842-194F-AEF6-DB24E8208795}" srcOrd="0" destOrd="0" presId="urn:microsoft.com/office/officeart/2005/8/layout/hList2"/>
    <dgm:cxn modelId="{0EF95C13-F9DE-514D-9C69-E49228BF3EEC}" type="presParOf" srcId="{972176F1-AB7D-FB40-A517-FC62A7F14C1D}" destId="{3C52BD5F-3428-4E4F-8A4A-C459E38B261E}" srcOrd="1" destOrd="0" presId="urn:microsoft.com/office/officeart/2005/8/layout/hList2"/>
    <dgm:cxn modelId="{3BA0DDA8-A3EF-E04A-8D95-86EFB2E1C0F0}" type="presParOf" srcId="{972176F1-AB7D-FB40-A517-FC62A7F14C1D}" destId="{216BBB02-730D-ED41-B5EC-321CF90FD5FB}" srcOrd="2" destOrd="0" presId="urn:microsoft.com/office/officeart/2005/8/layout/hList2"/>
    <dgm:cxn modelId="{5099DD57-7682-854E-B422-31AD5A97BB97}" type="presParOf" srcId="{D9CB01F6-A9C9-C440-AB45-47EF9F99D37D}" destId="{A6B9137E-39FE-2941-9B85-89CCAF256875}" srcOrd="1" destOrd="0" presId="urn:microsoft.com/office/officeart/2005/8/layout/hList2"/>
    <dgm:cxn modelId="{2D4C1821-48E4-2749-A056-EDA0819A7C87}" type="presParOf" srcId="{D9CB01F6-A9C9-C440-AB45-47EF9F99D37D}" destId="{49377735-F3F6-B841-8F7F-87AAA8E00494}" srcOrd="2" destOrd="0" presId="urn:microsoft.com/office/officeart/2005/8/layout/hList2"/>
    <dgm:cxn modelId="{F616A41A-367F-F244-9073-001F501091CE}" type="presParOf" srcId="{49377735-F3F6-B841-8F7F-87AAA8E00494}" destId="{AB8BCBDB-49F9-B444-8C2D-9EFAB42751F2}" srcOrd="0" destOrd="0" presId="urn:microsoft.com/office/officeart/2005/8/layout/hList2"/>
    <dgm:cxn modelId="{05D17058-7171-294B-8D50-36010F89D562}" type="presParOf" srcId="{49377735-F3F6-B841-8F7F-87AAA8E00494}" destId="{E65EFAA2-B6CD-D947-A257-E9F8D6C11FE6}" srcOrd="1" destOrd="0" presId="urn:microsoft.com/office/officeart/2005/8/layout/hList2"/>
    <dgm:cxn modelId="{9447864C-5CBA-CE4B-B671-1FBD04B34F40}" type="presParOf" srcId="{49377735-F3F6-B841-8F7F-87AAA8E00494}" destId="{81A26501-7FE3-6548-B92F-FFB073EB4C7E}"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78F95D-339D-A046-B389-0C10D1B9BEC8}" type="doc">
      <dgm:prSet loTypeId="urn:microsoft.com/office/officeart/2005/8/layout/StepDownProcess" loCatId="" qsTypeId="urn:microsoft.com/office/officeart/2005/8/quickstyle/simple1" qsCatId="simple" csTypeId="urn:microsoft.com/office/officeart/2005/8/colors/colorful1" csCatId="colorful" phldr="1"/>
      <dgm:spPr/>
      <dgm:t>
        <a:bodyPr/>
        <a:lstStyle/>
        <a:p>
          <a:endParaRPr lang="en-US"/>
        </a:p>
      </dgm:t>
    </dgm:pt>
    <dgm:pt modelId="{6CA03BD6-FCD1-6849-B9C1-66A0BE4B35F4}">
      <dgm:prSet phldrT="[Text]" custT="1"/>
      <dgm:spPr/>
      <dgm:t>
        <a:bodyPr/>
        <a:lstStyle/>
        <a:p>
          <a:r>
            <a:rPr lang="en-US" sz="2800" dirty="0" smtClean="0"/>
            <a:t>Fear</a:t>
          </a:r>
          <a:endParaRPr lang="en-US" sz="3400" dirty="0"/>
        </a:p>
      </dgm:t>
    </dgm:pt>
    <dgm:pt modelId="{B2663B76-A0F9-EB45-8C2F-4F6B919C9C29}" type="parTrans" cxnId="{0BBE9626-8228-B948-B90C-BF0FB1C74BB0}">
      <dgm:prSet/>
      <dgm:spPr/>
      <dgm:t>
        <a:bodyPr/>
        <a:lstStyle/>
        <a:p>
          <a:endParaRPr lang="en-US"/>
        </a:p>
      </dgm:t>
    </dgm:pt>
    <dgm:pt modelId="{5CA944D9-B49B-3A4A-A152-A199CC2181BF}" type="sibTrans" cxnId="{0BBE9626-8228-B948-B90C-BF0FB1C74BB0}">
      <dgm:prSet/>
      <dgm:spPr/>
      <dgm:t>
        <a:bodyPr/>
        <a:lstStyle/>
        <a:p>
          <a:endParaRPr lang="en-US"/>
        </a:p>
      </dgm:t>
    </dgm:pt>
    <dgm:pt modelId="{6782B545-D88D-C04B-BE9E-CAB84EEF2D12}">
      <dgm:prSet phldrT="[Text]"/>
      <dgm:spPr/>
      <dgm:t>
        <a:bodyPr/>
        <a:lstStyle/>
        <a:p>
          <a:r>
            <a:rPr lang="en-US" dirty="0" smtClean="0"/>
            <a:t>that they will miss out on a opportunity 7 times bigger than Telecom</a:t>
          </a:r>
          <a:endParaRPr lang="en-US" dirty="0"/>
        </a:p>
      </dgm:t>
    </dgm:pt>
    <dgm:pt modelId="{28AACF87-5F4B-7945-8A1F-D4204CC07EF2}" type="parTrans" cxnId="{6C53EEF2-7B6C-A349-A4D0-31F4F6B78C98}">
      <dgm:prSet/>
      <dgm:spPr/>
      <dgm:t>
        <a:bodyPr/>
        <a:lstStyle/>
        <a:p>
          <a:endParaRPr lang="en-US"/>
        </a:p>
      </dgm:t>
    </dgm:pt>
    <dgm:pt modelId="{C2922718-2D1A-8D44-8485-35711AC4EA17}" type="sibTrans" cxnId="{6C53EEF2-7B6C-A349-A4D0-31F4F6B78C98}">
      <dgm:prSet/>
      <dgm:spPr/>
      <dgm:t>
        <a:bodyPr/>
        <a:lstStyle/>
        <a:p>
          <a:endParaRPr lang="en-US"/>
        </a:p>
      </dgm:t>
    </dgm:pt>
    <dgm:pt modelId="{9185BBE8-AA17-FE44-B2A4-6B5113D90D11}">
      <dgm:prSet phldrT="[Text]" custT="1"/>
      <dgm:spPr/>
      <dgm:t>
        <a:bodyPr/>
        <a:lstStyle/>
        <a:p>
          <a:r>
            <a:rPr lang="en-US" sz="2800" dirty="0" smtClean="0"/>
            <a:t>Hope</a:t>
          </a:r>
          <a:endParaRPr lang="en-US" sz="3400" dirty="0"/>
        </a:p>
      </dgm:t>
    </dgm:pt>
    <dgm:pt modelId="{BE9EAA46-4BF6-B349-B2B1-E204E0333977}" type="parTrans" cxnId="{EDDDCDE6-D161-7B47-B062-C8BAD638C481}">
      <dgm:prSet/>
      <dgm:spPr/>
      <dgm:t>
        <a:bodyPr/>
        <a:lstStyle/>
        <a:p>
          <a:endParaRPr lang="en-US"/>
        </a:p>
      </dgm:t>
    </dgm:pt>
    <dgm:pt modelId="{F41E0113-4305-4E49-94A6-0A9A548B9AD2}" type="sibTrans" cxnId="{EDDDCDE6-D161-7B47-B062-C8BAD638C481}">
      <dgm:prSet/>
      <dgm:spPr/>
      <dgm:t>
        <a:bodyPr/>
        <a:lstStyle/>
        <a:p>
          <a:endParaRPr lang="en-US"/>
        </a:p>
      </dgm:t>
    </dgm:pt>
    <dgm:pt modelId="{65241BBD-D05C-EE49-A5CB-5172E6EE2DF9}">
      <dgm:prSet phldrT="[Text]"/>
      <dgm:spPr/>
      <dgm:t>
        <a:bodyPr/>
        <a:lstStyle/>
        <a:p>
          <a:r>
            <a:rPr lang="en-US" dirty="0" smtClean="0"/>
            <a:t>they are in on the ground floor of an expanding market, and</a:t>
          </a:r>
          <a:endParaRPr lang="en-US" dirty="0"/>
        </a:p>
      </dgm:t>
    </dgm:pt>
    <dgm:pt modelId="{640FDD17-499D-A740-9044-D0F852282F56}" type="parTrans" cxnId="{066051BD-C40B-5144-A2E0-4A1ACFE374C3}">
      <dgm:prSet/>
      <dgm:spPr/>
      <dgm:t>
        <a:bodyPr/>
        <a:lstStyle/>
        <a:p>
          <a:endParaRPr lang="en-US"/>
        </a:p>
      </dgm:t>
    </dgm:pt>
    <dgm:pt modelId="{421F0AC3-0873-514E-9549-BC8216AE9DF2}" type="sibTrans" cxnId="{066051BD-C40B-5144-A2E0-4A1ACFE374C3}">
      <dgm:prSet/>
      <dgm:spPr/>
      <dgm:t>
        <a:bodyPr/>
        <a:lstStyle/>
        <a:p>
          <a:endParaRPr lang="en-US"/>
        </a:p>
      </dgm:t>
    </dgm:pt>
    <dgm:pt modelId="{76435413-F61E-5D45-A742-83D29BB50AD9}">
      <dgm:prSet phldrT="[Text]" custT="1"/>
      <dgm:spPr/>
      <dgm:t>
        <a:bodyPr/>
        <a:lstStyle/>
        <a:p>
          <a:r>
            <a:rPr lang="en-US" sz="2800" dirty="0" smtClean="0"/>
            <a:t>Greed</a:t>
          </a:r>
          <a:endParaRPr lang="en-US" sz="3400" dirty="0"/>
        </a:p>
      </dgm:t>
    </dgm:pt>
    <dgm:pt modelId="{8BE7E7B0-6166-CF4C-B661-B751EEAE8B46}" type="parTrans" cxnId="{178D2C3A-BA66-554C-A012-330F9DB6EDFA}">
      <dgm:prSet/>
      <dgm:spPr/>
      <dgm:t>
        <a:bodyPr/>
        <a:lstStyle/>
        <a:p>
          <a:endParaRPr lang="en-US"/>
        </a:p>
      </dgm:t>
    </dgm:pt>
    <dgm:pt modelId="{69E5AECE-1262-2F4E-ADEC-59B7FBBCAC9F}" type="sibTrans" cxnId="{178D2C3A-BA66-554C-A012-330F9DB6EDFA}">
      <dgm:prSet/>
      <dgm:spPr/>
      <dgm:t>
        <a:bodyPr/>
        <a:lstStyle/>
        <a:p>
          <a:endParaRPr lang="en-US"/>
        </a:p>
      </dgm:t>
    </dgm:pt>
    <dgm:pt modelId="{822223B4-AE2E-BC42-981E-0E36466AF1AF}">
      <dgm:prSet phldrT="[Text]"/>
      <dgm:spPr/>
      <dgm:t>
        <a:bodyPr/>
        <a:lstStyle/>
        <a:p>
          <a:r>
            <a:rPr lang="en-US" dirty="0" smtClean="0"/>
            <a:t>pushes them to participate in the greatest transfer of wealth in the US history.</a:t>
          </a:r>
          <a:endParaRPr lang="en-US" dirty="0"/>
        </a:p>
      </dgm:t>
    </dgm:pt>
    <dgm:pt modelId="{5AAF914F-0E43-534C-8375-3D2668174AC4}" type="parTrans" cxnId="{E59F1A1F-1CC4-024F-8229-6404C6DF3053}">
      <dgm:prSet/>
      <dgm:spPr/>
      <dgm:t>
        <a:bodyPr/>
        <a:lstStyle/>
        <a:p>
          <a:endParaRPr lang="en-US"/>
        </a:p>
      </dgm:t>
    </dgm:pt>
    <dgm:pt modelId="{81D16DE7-41C2-E343-8F98-D0299BD09B47}" type="sibTrans" cxnId="{E59F1A1F-1CC4-024F-8229-6404C6DF3053}">
      <dgm:prSet/>
      <dgm:spPr/>
      <dgm:t>
        <a:bodyPr/>
        <a:lstStyle/>
        <a:p>
          <a:endParaRPr lang="en-US"/>
        </a:p>
      </dgm:t>
    </dgm:pt>
    <dgm:pt modelId="{2452F775-B485-E145-8868-FB7EA2B50983}" type="pres">
      <dgm:prSet presAssocID="{2B78F95D-339D-A046-B389-0C10D1B9BEC8}" presName="rootnode" presStyleCnt="0">
        <dgm:presLayoutVars>
          <dgm:chMax/>
          <dgm:chPref/>
          <dgm:dir/>
          <dgm:animLvl val="lvl"/>
        </dgm:presLayoutVars>
      </dgm:prSet>
      <dgm:spPr/>
      <dgm:t>
        <a:bodyPr/>
        <a:lstStyle/>
        <a:p>
          <a:endParaRPr lang="en-US"/>
        </a:p>
      </dgm:t>
    </dgm:pt>
    <dgm:pt modelId="{54E827EC-BF75-D94A-B777-EEE71823DDFD}" type="pres">
      <dgm:prSet presAssocID="{6CA03BD6-FCD1-6849-B9C1-66A0BE4B35F4}" presName="composite" presStyleCnt="0"/>
      <dgm:spPr/>
    </dgm:pt>
    <dgm:pt modelId="{E77825E5-69E6-4244-A681-707A29823C54}" type="pres">
      <dgm:prSet presAssocID="{6CA03BD6-FCD1-6849-B9C1-66A0BE4B35F4}" presName="bentUpArrow1" presStyleLbl="alignImgPlace1" presStyleIdx="0" presStyleCnt="2"/>
      <dgm:spPr/>
    </dgm:pt>
    <dgm:pt modelId="{2A3E111F-0A6C-6048-8667-014506A1ABF1}" type="pres">
      <dgm:prSet presAssocID="{6CA03BD6-FCD1-6849-B9C1-66A0BE4B35F4}" presName="ParentText" presStyleLbl="node1" presStyleIdx="0" presStyleCnt="3" custScaleY="70055">
        <dgm:presLayoutVars>
          <dgm:chMax val="1"/>
          <dgm:chPref val="1"/>
          <dgm:bulletEnabled val="1"/>
        </dgm:presLayoutVars>
      </dgm:prSet>
      <dgm:spPr/>
      <dgm:t>
        <a:bodyPr/>
        <a:lstStyle/>
        <a:p>
          <a:endParaRPr lang="en-US"/>
        </a:p>
      </dgm:t>
    </dgm:pt>
    <dgm:pt modelId="{39321D01-7253-6D45-8D02-F16D14369344}" type="pres">
      <dgm:prSet presAssocID="{6CA03BD6-FCD1-6849-B9C1-66A0BE4B35F4}" presName="ChildText" presStyleLbl="revTx" presStyleIdx="0" presStyleCnt="3">
        <dgm:presLayoutVars>
          <dgm:chMax val="0"/>
          <dgm:chPref val="0"/>
          <dgm:bulletEnabled val="1"/>
        </dgm:presLayoutVars>
      </dgm:prSet>
      <dgm:spPr/>
      <dgm:t>
        <a:bodyPr/>
        <a:lstStyle/>
        <a:p>
          <a:endParaRPr lang="en-US"/>
        </a:p>
      </dgm:t>
    </dgm:pt>
    <dgm:pt modelId="{28C9ECE5-1F84-6140-8434-B3650888B673}" type="pres">
      <dgm:prSet presAssocID="{5CA944D9-B49B-3A4A-A152-A199CC2181BF}" presName="sibTrans" presStyleCnt="0"/>
      <dgm:spPr/>
    </dgm:pt>
    <dgm:pt modelId="{F50A978E-54B9-914A-A574-F50B79516562}" type="pres">
      <dgm:prSet presAssocID="{9185BBE8-AA17-FE44-B2A4-6B5113D90D11}" presName="composite" presStyleCnt="0"/>
      <dgm:spPr/>
    </dgm:pt>
    <dgm:pt modelId="{90328404-D5B1-2142-B85B-DA1B6DE3BA45}" type="pres">
      <dgm:prSet presAssocID="{9185BBE8-AA17-FE44-B2A4-6B5113D90D11}" presName="bentUpArrow1" presStyleLbl="alignImgPlace1" presStyleIdx="1" presStyleCnt="2"/>
      <dgm:spPr/>
    </dgm:pt>
    <dgm:pt modelId="{390EB22A-0F82-7042-8BED-AFED9C6EBB8D}" type="pres">
      <dgm:prSet presAssocID="{9185BBE8-AA17-FE44-B2A4-6B5113D90D11}" presName="ParentText" presStyleLbl="node1" presStyleIdx="1" presStyleCnt="3" custScaleY="72363">
        <dgm:presLayoutVars>
          <dgm:chMax val="1"/>
          <dgm:chPref val="1"/>
          <dgm:bulletEnabled val="1"/>
        </dgm:presLayoutVars>
      </dgm:prSet>
      <dgm:spPr/>
      <dgm:t>
        <a:bodyPr/>
        <a:lstStyle/>
        <a:p>
          <a:endParaRPr lang="en-US"/>
        </a:p>
      </dgm:t>
    </dgm:pt>
    <dgm:pt modelId="{914576FD-0F26-7144-A75B-8762E2741876}" type="pres">
      <dgm:prSet presAssocID="{9185BBE8-AA17-FE44-B2A4-6B5113D90D11}" presName="ChildText" presStyleLbl="revTx" presStyleIdx="1" presStyleCnt="3">
        <dgm:presLayoutVars>
          <dgm:chMax val="0"/>
          <dgm:chPref val="0"/>
          <dgm:bulletEnabled val="1"/>
        </dgm:presLayoutVars>
      </dgm:prSet>
      <dgm:spPr/>
      <dgm:t>
        <a:bodyPr/>
        <a:lstStyle/>
        <a:p>
          <a:endParaRPr lang="en-US"/>
        </a:p>
      </dgm:t>
    </dgm:pt>
    <dgm:pt modelId="{CDA67B3C-82B7-E342-8DA9-6ED1D3128506}" type="pres">
      <dgm:prSet presAssocID="{F41E0113-4305-4E49-94A6-0A9A548B9AD2}" presName="sibTrans" presStyleCnt="0"/>
      <dgm:spPr/>
    </dgm:pt>
    <dgm:pt modelId="{CF6E0583-BB51-1E4B-A6DE-50BED9BB638D}" type="pres">
      <dgm:prSet presAssocID="{76435413-F61E-5D45-A742-83D29BB50AD9}" presName="composite" presStyleCnt="0"/>
      <dgm:spPr/>
    </dgm:pt>
    <dgm:pt modelId="{89B844EF-66BC-FB47-BD87-124C95F3C5EB}" type="pres">
      <dgm:prSet presAssocID="{76435413-F61E-5D45-A742-83D29BB50AD9}" presName="ParentText" presStyleLbl="node1" presStyleIdx="2" presStyleCnt="3" custScaleY="73812">
        <dgm:presLayoutVars>
          <dgm:chMax val="1"/>
          <dgm:chPref val="1"/>
          <dgm:bulletEnabled val="1"/>
        </dgm:presLayoutVars>
      </dgm:prSet>
      <dgm:spPr/>
      <dgm:t>
        <a:bodyPr/>
        <a:lstStyle/>
        <a:p>
          <a:endParaRPr lang="en-US"/>
        </a:p>
      </dgm:t>
    </dgm:pt>
    <dgm:pt modelId="{7E60EDDA-8140-0D45-906C-1DC47416260D}" type="pres">
      <dgm:prSet presAssocID="{76435413-F61E-5D45-A742-83D29BB50AD9}" presName="FinalChildText" presStyleLbl="revTx" presStyleIdx="2" presStyleCnt="3" custScaleX="128399" custLinFactNeighborX="14867" custLinFactNeighborY="1338">
        <dgm:presLayoutVars>
          <dgm:chMax val="0"/>
          <dgm:chPref val="0"/>
          <dgm:bulletEnabled val="1"/>
        </dgm:presLayoutVars>
      </dgm:prSet>
      <dgm:spPr/>
      <dgm:t>
        <a:bodyPr/>
        <a:lstStyle/>
        <a:p>
          <a:endParaRPr lang="en-US"/>
        </a:p>
      </dgm:t>
    </dgm:pt>
  </dgm:ptLst>
  <dgm:cxnLst>
    <dgm:cxn modelId="{066051BD-C40B-5144-A2E0-4A1ACFE374C3}" srcId="{9185BBE8-AA17-FE44-B2A4-6B5113D90D11}" destId="{65241BBD-D05C-EE49-A5CB-5172E6EE2DF9}" srcOrd="0" destOrd="0" parTransId="{640FDD17-499D-A740-9044-D0F852282F56}" sibTransId="{421F0AC3-0873-514E-9549-BC8216AE9DF2}"/>
    <dgm:cxn modelId="{B1C09A4A-51D0-9349-AEC2-F57DF0450A3A}" type="presOf" srcId="{65241BBD-D05C-EE49-A5CB-5172E6EE2DF9}" destId="{914576FD-0F26-7144-A75B-8762E2741876}" srcOrd="0" destOrd="0" presId="urn:microsoft.com/office/officeart/2005/8/layout/StepDownProcess"/>
    <dgm:cxn modelId="{0BBE9626-8228-B948-B90C-BF0FB1C74BB0}" srcId="{2B78F95D-339D-A046-B389-0C10D1B9BEC8}" destId="{6CA03BD6-FCD1-6849-B9C1-66A0BE4B35F4}" srcOrd="0" destOrd="0" parTransId="{B2663B76-A0F9-EB45-8C2F-4F6B919C9C29}" sibTransId="{5CA944D9-B49B-3A4A-A152-A199CC2181BF}"/>
    <dgm:cxn modelId="{E59F1A1F-1CC4-024F-8229-6404C6DF3053}" srcId="{76435413-F61E-5D45-A742-83D29BB50AD9}" destId="{822223B4-AE2E-BC42-981E-0E36466AF1AF}" srcOrd="0" destOrd="0" parTransId="{5AAF914F-0E43-534C-8375-3D2668174AC4}" sibTransId="{81D16DE7-41C2-E343-8F98-D0299BD09B47}"/>
    <dgm:cxn modelId="{EDDDCDE6-D161-7B47-B062-C8BAD638C481}" srcId="{2B78F95D-339D-A046-B389-0C10D1B9BEC8}" destId="{9185BBE8-AA17-FE44-B2A4-6B5113D90D11}" srcOrd="1" destOrd="0" parTransId="{BE9EAA46-4BF6-B349-B2B1-E204E0333977}" sibTransId="{F41E0113-4305-4E49-94A6-0A9A548B9AD2}"/>
    <dgm:cxn modelId="{1AF09BBD-F3DB-814D-8EEA-E58C95EE12F3}" type="presOf" srcId="{6782B545-D88D-C04B-BE9E-CAB84EEF2D12}" destId="{39321D01-7253-6D45-8D02-F16D14369344}" srcOrd="0" destOrd="0" presId="urn:microsoft.com/office/officeart/2005/8/layout/StepDownProcess"/>
    <dgm:cxn modelId="{6C53EEF2-7B6C-A349-A4D0-31F4F6B78C98}" srcId="{6CA03BD6-FCD1-6849-B9C1-66A0BE4B35F4}" destId="{6782B545-D88D-C04B-BE9E-CAB84EEF2D12}" srcOrd="0" destOrd="0" parTransId="{28AACF87-5F4B-7945-8A1F-D4204CC07EF2}" sibTransId="{C2922718-2D1A-8D44-8485-35711AC4EA17}"/>
    <dgm:cxn modelId="{CCCD65B5-1344-BF46-A45F-FF43FAB9ABD9}" type="presOf" srcId="{6CA03BD6-FCD1-6849-B9C1-66A0BE4B35F4}" destId="{2A3E111F-0A6C-6048-8667-014506A1ABF1}" srcOrd="0" destOrd="0" presId="urn:microsoft.com/office/officeart/2005/8/layout/StepDownProcess"/>
    <dgm:cxn modelId="{64D75B32-48C9-0A49-B48B-EDB58EBC8F7C}" type="presOf" srcId="{76435413-F61E-5D45-A742-83D29BB50AD9}" destId="{89B844EF-66BC-FB47-BD87-124C95F3C5EB}" srcOrd="0" destOrd="0" presId="urn:microsoft.com/office/officeart/2005/8/layout/StepDownProcess"/>
    <dgm:cxn modelId="{33F0FF8E-2CEE-954C-A653-2437B6B55D85}" type="presOf" srcId="{822223B4-AE2E-BC42-981E-0E36466AF1AF}" destId="{7E60EDDA-8140-0D45-906C-1DC47416260D}" srcOrd="0" destOrd="0" presId="urn:microsoft.com/office/officeart/2005/8/layout/StepDownProcess"/>
    <dgm:cxn modelId="{89781D21-6EC0-9144-AC25-A30C890C197C}" type="presOf" srcId="{2B78F95D-339D-A046-B389-0C10D1B9BEC8}" destId="{2452F775-B485-E145-8868-FB7EA2B50983}" srcOrd="0" destOrd="0" presId="urn:microsoft.com/office/officeart/2005/8/layout/StepDownProcess"/>
    <dgm:cxn modelId="{178D2C3A-BA66-554C-A012-330F9DB6EDFA}" srcId="{2B78F95D-339D-A046-B389-0C10D1B9BEC8}" destId="{76435413-F61E-5D45-A742-83D29BB50AD9}" srcOrd="2" destOrd="0" parTransId="{8BE7E7B0-6166-CF4C-B661-B751EEAE8B46}" sibTransId="{69E5AECE-1262-2F4E-ADEC-59B7FBBCAC9F}"/>
    <dgm:cxn modelId="{6960F254-D8A5-7F45-BFBB-D42E79E70221}" type="presOf" srcId="{9185BBE8-AA17-FE44-B2A4-6B5113D90D11}" destId="{390EB22A-0F82-7042-8BED-AFED9C6EBB8D}" srcOrd="0" destOrd="0" presId="urn:microsoft.com/office/officeart/2005/8/layout/StepDownProcess"/>
    <dgm:cxn modelId="{4EAD1C23-9D58-024D-BC5C-D5717231E707}" type="presParOf" srcId="{2452F775-B485-E145-8868-FB7EA2B50983}" destId="{54E827EC-BF75-D94A-B777-EEE71823DDFD}" srcOrd="0" destOrd="0" presId="urn:microsoft.com/office/officeart/2005/8/layout/StepDownProcess"/>
    <dgm:cxn modelId="{B08C8565-0DCC-3044-8D6E-893DFC4BA130}" type="presParOf" srcId="{54E827EC-BF75-D94A-B777-EEE71823DDFD}" destId="{E77825E5-69E6-4244-A681-707A29823C54}" srcOrd="0" destOrd="0" presId="urn:microsoft.com/office/officeart/2005/8/layout/StepDownProcess"/>
    <dgm:cxn modelId="{8CC35ACF-AE37-C048-A2AA-1900B210F9C3}" type="presParOf" srcId="{54E827EC-BF75-D94A-B777-EEE71823DDFD}" destId="{2A3E111F-0A6C-6048-8667-014506A1ABF1}" srcOrd="1" destOrd="0" presId="urn:microsoft.com/office/officeart/2005/8/layout/StepDownProcess"/>
    <dgm:cxn modelId="{DC1B5FCF-55E6-2147-BD50-8390F3EBD599}" type="presParOf" srcId="{54E827EC-BF75-D94A-B777-EEE71823DDFD}" destId="{39321D01-7253-6D45-8D02-F16D14369344}" srcOrd="2" destOrd="0" presId="urn:microsoft.com/office/officeart/2005/8/layout/StepDownProcess"/>
    <dgm:cxn modelId="{B80E544D-669B-B54C-9C04-F4FDE1180A0E}" type="presParOf" srcId="{2452F775-B485-E145-8868-FB7EA2B50983}" destId="{28C9ECE5-1F84-6140-8434-B3650888B673}" srcOrd="1" destOrd="0" presId="urn:microsoft.com/office/officeart/2005/8/layout/StepDownProcess"/>
    <dgm:cxn modelId="{F7A31750-5EAC-E243-A382-E77ED6EB0CDB}" type="presParOf" srcId="{2452F775-B485-E145-8868-FB7EA2B50983}" destId="{F50A978E-54B9-914A-A574-F50B79516562}" srcOrd="2" destOrd="0" presId="urn:microsoft.com/office/officeart/2005/8/layout/StepDownProcess"/>
    <dgm:cxn modelId="{64C01D60-9836-114E-86A4-2A173DA938EB}" type="presParOf" srcId="{F50A978E-54B9-914A-A574-F50B79516562}" destId="{90328404-D5B1-2142-B85B-DA1B6DE3BA45}" srcOrd="0" destOrd="0" presId="urn:microsoft.com/office/officeart/2005/8/layout/StepDownProcess"/>
    <dgm:cxn modelId="{76120390-0E0C-5747-AB98-FAAC58610F35}" type="presParOf" srcId="{F50A978E-54B9-914A-A574-F50B79516562}" destId="{390EB22A-0F82-7042-8BED-AFED9C6EBB8D}" srcOrd="1" destOrd="0" presId="urn:microsoft.com/office/officeart/2005/8/layout/StepDownProcess"/>
    <dgm:cxn modelId="{A6DB79FD-6E19-8B44-8986-3A3EED661E52}" type="presParOf" srcId="{F50A978E-54B9-914A-A574-F50B79516562}" destId="{914576FD-0F26-7144-A75B-8762E2741876}" srcOrd="2" destOrd="0" presId="urn:microsoft.com/office/officeart/2005/8/layout/StepDownProcess"/>
    <dgm:cxn modelId="{B9C5F19D-4BB5-9A4C-AF5D-DD7F5034E6EF}" type="presParOf" srcId="{2452F775-B485-E145-8868-FB7EA2B50983}" destId="{CDA67B3C-82B7-E342-8DA9-6ED1D3128506}" srcOrd="3" destOrd="0" presId="urn:microsoft.com/office/officeart/2005/8/layout/StepDownProcess"/>
    <dgm:cxn modelId="{AE440F58-E55F-2F45-BD2E-52AC4E68FFB4}" type="presParOf" srcId="{2452F775-B485-E145-8868-FB7EA2B50983}" destId="{CF6E0583-BB51-1E4B-A6DE-50BED9BB638D}" srcOrd="4" destOrd="0" presId="urn:microsoft.com/office/officeart/2005/8/layout/StepDownProcess"/>
    <dgm:cxn modelId="{B57AC515-C454-8844-82AA-50E13F25A6C5}" type="presParOf" srcId="{CF6E0583-BB51-1E4B-A6DE-50BED9BB638D}" destId="{89B844EF-66BC-FB47-BD87-124C95F3C5EB}" srcOrd="0" destOrd="0" presId="urn:microsoft.com/office/officeart/2005/8/layout/StepDownProcess"/>
    <dgm:cxn modelId="{1367DFA3-733D-FD44-9365-BF61B3665FAC}" type="presParOf" srcId="{CF6E0583-BB51-1E4B-A6DE-50BED9BB638D}" destId="{7E60EDDA-8140-0D45-906C-1DC47416260D}"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833D1-9E6B-5F49-8DBE-BC1D22B0D06C}">
      <dsp:nvSpPr>
        <dsp:cNvPr id="0" name=""/>
        <dsp:cNvSpPr/>
      </dsp:nvSpPr>
      <dsp:spPr>
        <a:xfrm>
          <a:off x="4016119" y="3006996"/>
          <a:ext cx="77326" cy="7732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C0B97C2-4E35-7E4F-80EF-5EC8CEB3B30A}">
      <dsp:nvSpPr>
        <dsp:cNvPr id="0" name=""/>
        <dsp:cNvSpPr/>
      </dsp:nvSpPr>
      <dsp:spPr>
        <a:xfrm>
          <a:off x="3870359" y="3077164"/>
          <a:ext cx="77326" cy="77326"/>
        </a:xfrm>
        <a:prstGeom prst="ellipse">
          <a:avLst/>
        </a:prstGeom>
        <a:solidFill>
          <a:schemeClr val="accent4">
            <a:hueOff val="101323"/>
            <a:satOff val="-1199"/>
            <a:lumOff val="-3137"/>
            <a:alphaOff val="0"/>
          </a:schemeClr>
        </a:solidFill>
        <a:ln w="25400" cap="flat" cmpd="sng" algn="ctr">
          <a:solidFill>
            <a:schemeClr val="accent4">
              <a:hueOff val="101323"/>
              <a:satOff val="-1199"/>
              <a:lumOff val="-313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826D10B-1DFE-D04A-BC9B-962FB69EC380}">
      <dsp:nvSpPr>
        <dsp:cNvPr id="0" name=""/>
        <dsp:cNvSpPr/>
      </dsp:nvSpPr>
      <dsp:spPr>
        <a:xfrm>
          <a:off x="3717639" y="3132588"/>
          <a:ext cx="77326" cy="77326"/>
        </a:xfrm>
        <a:prstGeom prst="ellipse">
          <a:avLst/>
        </a:prstGeom>
        <a:blipFill rotWithShape="0">
          <a:blip xmlns:r="http://schemas.openxmlformats.org/officeDocument/2006/relationships" r:embed="rId1"/>
          <a:stretch>
            <a:fillRect/>
          </a:stretch>
        </a:blipFill>
        <a:ln w="25400" cap="flat" cmpd="sng" algn="ctr">
          <a:solidFill>
            <a:schemeClr val="accent4">
              <a:hueOff val="202646"/>
              <a:satOff val="-2398"/>
              <a:lumOff val="-627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930205E-B551-2C42-B982-8AEB04401F63}">
      <dsp:nvSpPr>
        <dsp:cNvPr id="0" name=""/>
        <dsp:cNvSpPr/>
      </dsp:nvSpPr>
      <dsp:spPr>
        <a:xfrm>
          <a:off x="4715924" y="2194743"/>
          <a:ext cx="77326" cy="77326"/>
        </a:xfrm>
        <a:prstGeom prst="ellipse">
          <a:avLst/>
        </a:prstGeom>
        <a:solidFill>
          <a:schemeClr val="accent4">
            <a:hueOff val="303968"/>
            <a:satOff val="-3598"/>
            <a:lumOff val="-9412"/>
            <a:alphaOff val="0"/>
          </a:schemeClr>
        </a:solidFill>
        <a:ln w="25400" cap="flat" cmpd="sng" algn="ctr">
          <a:solidFill>
            <a:schemeClr val="accent4">
              <a:hueOff val="303968"/>
              <a:satOff val="-3598"/>
              <a:lumOff val="-941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338BCB6-4C46-344F-A5DC-16E6116B0B68}">
      <dsp:nvSpPr>
        <dsp:cNvPr id="0" name=""/>
        <dsp:cNvSpPr/>
      </dsp:nvSpPr>
      <dsp:spPr>
        <a:xfrm>
          <a:off x="4657156" y="2337536"/>
          <a:ext cx="77326" cy="77326"/>
        </a:xfrm>
        <a:prstGeom prst="ellipse">
          <a:avLst/>
        </a:prstGeom>
        <a:solidFill>
          <a:schemeClr val="accent4">
            <a:hueOff val="405291"/>
            <a:satOff val="-4797"/>
            <a:lumOff val="-12549"/>
            <a:alphaOff val="0"/>
          </a:schemeClr>
        </a:solidFill>
        <a:ln w="25400" cap="flat" cmpd="sng" algn="ctr">
          <a:solidFill>
            <a:schemeClr val="accent4">
              <a:hueOff val="405291"/>
              <a:satOff val="-4797"/>
              <a:lumOff val="-1254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28F8E32-3436-594B-8188-D45E826244A0}">
      <dsp:nvSpPr>
        <dsp:cNvPr id="0" name=""/>
        <dsp:cNvSpPr/>
      </dsp:nvSpPr>
      <dsp:spPr>
        <a:xfrm>
          <a:off x="4615399" y="1119839"/>
          <a:ext cx="77326" cy="77326"/>
        </a:xfrm>
        <a:prstGeom prst="ellipse">
          <a:avLst/>
        </a:prstGeom>
        <a:solidFill>
          <a:schemeClr val="accent4">
            <a:hueOff val="506614"/>
            <a:satOff val="-5996"/>
            <a:lumOff val="-15686"/>
            <a:alphaOff val="0"/>
          </a:schemeClr>
        </a:solidFill>
        <a:ln w="25400" cap="flat" cmpd="sng" algn="ctr">
          <a:solidFill>
            <a:schemeClr val="accent4">
              <a:hueOff val="506614"/>
              <a:satOff val="-5996"/>
              <a:lumOff val="-1568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D0837C5-E76C-254F-8183-A7FA0A851650}">
      <dsp:nvSpPr>
        <dsp:cNvPr id="0" name=""/>
        <dsp:cNvSpPr/>
      </dsp:nvSpPr>
      <dsp:spPr>
        <a:xfrm>
          <a:off x="4722883" y="1051583"/>
          <a:ext cx="77326" cy="77326"/>
        </a:xfrm>
        <a:prstGeom prst="ellipse">
          <a:avLst/>
        </a:prstGeom>
        <a:solidFill>
          <a:schemeClr val="accent4">
            <a:hueOff val="607937"/>
            <a:satOff val="-7195"/>
            <a:lumOff val="-18824"/>
            <a:alphaOff val="0"/>
          </a:schemeClr>
        </a:solidFill>
        <a:ln w="25400" cap="flat" cmpd="sng" algn="ctr">
          <a:solidFill>
            <a:schemeClr val="accent4">
              <a:hueOff val="607937"/>
              <a:satOff val="-7195"/>
              <a:lumOff val="-1882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1996CF8-0A3D-6147-AE4D-6578104A798D}">
      <dsp:nvSpPr>
        <dsp:cNvPr id="0" name=""/>
        <dsp:cNvSpPr/>
      </dsp:nvSpPr>
      <dsp:spPr>
        <a:xfrm>
          <a:off x="4830367" y="983326"/>
          <a:ext cx="77326" cy="77326"/>
        </a:xfrm>
        <a:prstGeom prst="ellipse">
          <a:avLst/>
        </a:prstGeom>
        <a:solidFill>
          <a:schemeClr val="accent4">
            <a:hueOff val="709260"/>
            <a:satOff val="-8394"/>
            <a:lumOff val="-21961"/>
            <a:alphaOff val="0"/>
          </a:schemeClr>
        </a:solidFill>
        <a:ln w="25400" cap="flat" cmpd="sng" algn="ctr">
          <a:solidFill>
            <a:schemeClr val="accent4">
              <a:hueOff val="709260"/>
              <a:satOff val="-8394"/>
              <a:lumOff val="-2196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DEF0855-4ABC-C14D-8F10-21BAE5687D08}">
      <dsp:nvSpPr>
        <dsp:cNvPr id="0" name=""/>
        <dsp:cNvSpPr/>
      </dsp:nvSpPr>
      <dsp:spPr>
        <a:xfrm>
          <a:off x="4937851" y="1051583"/>
          <a:ext cx="77326" cy="77326"/>
        </a:xfrm>
        <a:prstGeom prst="ellipse">
          <a:avLst/>
        </a:prstGeom>
        <a:solidFill>
          <a:schemeClr val="accent4">
            <a:hueOff val="810583"/>
            <a:satOff val="-9593"/>
            <a:lumOff val="-25098"/>
            <a:alphaOff val="0"/>
          </a:schemeClr>
        </a:solidFill>
        <a:ln w="25400" cap="flat" cmpd="sng" algn="ctr">
          <a:solidFill>
            <a:schemeClr val="accent4">
              <a:hueOff val="810583"/>
              <a:satOff val="-9593"/>
              <a:lumOff val="-2509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DD7623A-C05A-4243-BF9A-5EE6E4923F6E}">
      <dsp:nvSpPr>
        <dsp:cNvPr id="0" name=""/>
        <dsp:cNvSpPr/>
      </dsp:nvSpPr>
      <dsp:spPr>
        <a:xfrm>
          <a:off x="5045334" y="1119839"/>
          <a:ext cx="77326" cy="77326"/>
        </a:xfrm>
        <a:prstGeom prst="ellipse">
          <a:avLst/>
        </a:prstGeom>
        <a:solidFill>
          <a:schemeClr val="accent4">
            <a:hueOff val="911905"/>
            <a:satOff val="-10793"/>
            <a:lumOff val="-28235"/>
            <a:alphaOff val="0"/>
          </a:schemeClr>
        </a:solidFill>
        <a:ln w="25400" cap="flat" cmpd="sng" algn="ctr">
          <a:solidFill>
            <a:schemeClr val="accent4">
              <a:hueOff val="911905"/>
              <a:satOff val="-10793"/>
              <a:lumOff val="-2823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1FAD397-822B-774F-9CFB-40C2EDD4D51C}">
      <dsp:nvSpPr>
        <dsp:cNvPr id="0" name=""/>
        <dsp:cNvSpPr/>
      </dsp:nvSpPr>
      <dsp:spPr>
        <a:xfrm>
          <a:off x="4830367" y="1127211"/>
          <a:ext cx="77326" cy="77326"/>
        </a:xfrm>
        <a:prstGeom prst="ellipse">
          <a:avLst/>
        </a:prstGeom>
        <a:solidFill>
          <a:schemeClr val="accent4">
            <a:hueOff val="1013228"/>
            <a:satOff val="-11992"/>
            <a:lumOff val="-31373"/>
            <a:alphaOff val="0"/>
          </a:schemeClr>
        </a:solidFill>
        <a:ln w="25400" cap="flat" cmpd="sng" algn="ctr">
          <a:solidFill>
            <a:schemeClr val="accent4">
              <a:hueOff val="1013228"/>
              <a:satOff val="-11992"/>
              <a:lumOff val="-3137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002021E-C7A9-9145-8EA8-0A8871FEA409}">
      <dsp:nvSpPr>
        <dsp:cNvPr id="0" name=""/>
        <dsp:cNvSpPr/>
      </dsp:nvSpPr>
      <dsp:spPr>
        <a:xfrm>
          <a:off x="4830367" y="1271369"/>
          <a:ext cx="77326" cy="77326"/>
        </a:xfrm>
        <a:prstGeom prst="ellipse">
          <a:avLst/>
        </a:prstGeom>
        <a:solidFill>
          <a:schemeClr val="accent4">
            <a:hueOff val="1114551"/>
            <a:satOff val="-13191"/>
            <a:lumOff val="-34510"/>
            <a:alphaOff val="0"/>
          </a:schemeClr>
        </a:solidFill>
        <a:ln w="25400" cap="flat" cmpd="sng" algn="ctr">
          <a:solidFill>
            <a:schemeClr val="accent4">
              <a:hueOff val="1114551"/>
              <a:satOff val="-13191"/>
              <a:lumOff val="-3451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E63F904-0106-8D4F-A970-C71C33992D0B}">
      <dsp:nvSpPr>
        <dsp:cNvPr id="0" name=""/>
        <dsp:cNvSpPr/>
      </dsp:nvSpPr>
      <dsp:spPr>
        <a:xfrm flipV="1">
          <a:off x="3287899" y="1805595"/>
          <a:ext cx="3332594" cy="81268"/>
        </a:xfrm>
        <a:prstGeom prst="roundRect">
          <a:avLst/>
        </a:prstGeom>
        <a:solidFill>
          <a:srgbClr val="FFFFFF"/>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3046" tIns="19050" rIns="19050" bIns="1905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291866" y="1809562"/>
        <a:ext cx="3324660" cy="73334"/>
      </dsp:txXfrm>
    </dsp:sp>
    <dsp:sp modelId="{B4124B19-6518-1D4C-92AC-24B28559A419}">
      <dsp:nvSpPr>
        <dsp:cNvPr id="0" name=""/>
        <dsp:cNvSpPr/>
      </dsp:nvSpPr>
      <dsp:spPr>
        <a:xfrm>
          <a:off x="4139053" y="3322759"/>
          <a:ext cx="3638333" cy="49353"/>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280EE1F-55EA-C449-876E-F50FF4BB36B4}">
      <dsp:nvSpPr>
        <dsp:cNvPr id="0" name=""/>
        <dsp:cNvSpPr/>
      </dsp:nvSpPr>
      <dsp:spPr>
        <a:xfrm>
          <a:off x="593739" y="3141831"/>
          <a:ext cx="2964865" cy="56939"/>
        </a:xfrm>
        <a:prstGeom prst="roundRect">
          <a:avLst/>
        </a:prstGeom>
        <a:solidFill>
          <a:srgbClr val="FFFFFF"/>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3046" tIns="19050" rIns="19050" bIns="19050" numCol="1" spcCol="1270" anchor="ctr" anchorCtr="0">
          <a:noAutofit/>
        </a:bodyPr>
        <a:lstStyle/>
        <a:p>
          <a:pPr lvl="0" algn="ctr" defTabSz="222250">
            <a:lnSpc>
              <a:spcPct val="90000"/>
            </a:lnSpc>
            <a:spcBef>
              <a:spcPct val="0"/>
            </a:spcBef>
            <a:spcAft>
              <a:spcPct val="35000"/>
            </a:spcAft>
          </a:pPr>
          <a:endParaRPr lang="en-US" sz="500" kern="1200" dirty="0"/>
        </a:p>
      </dsp:txBody>
      <dsp:txXfrm>
        <a:off x="596519" y="3144611"/>
        <a:ext cx="2959305" cy="51379"/>
      </dsp:txXfrm>
    </dsp:sp>
    <dsp:sp modelId="{F6E02FCB-84DC-7146-8B97-1D9029C2E457}">
      <dsp:nvSpPr>
        <dsp:cNvPr id="0" name=""/>
        <dsp:cNvSpPr/>
      </dsp:nvSpPr>
      <dsp:spPr>
        <a:xfrm>
          <a:off x="694252" y="3218554"/>
          <a:ext cx="2223011" cy="85323"/>
        </a:xfrm>
        <a:prstGeom prst="ellipse">
          <a:avLst/>
        </a:prstGeom>
        <a:solidFill>
          <a:srgbClr val="FFFFFF"/>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AD66903-AC26-D042-93CA-8D7128388B88}">
      <dsp:nvSpPr>
        <dsp:cNvPr id="0" name=""/>
        <dsp:cNvSpPr/>
      </dsp:nvSpPr>
      <dsp:spPr>
        <a:xfrm>
          <a:off x="2650394" y="4216757"/>
          <a:ext cx="3320434" cy="45718"/>
        </a:xfrm>
        <a:prstGeom prst="roundRect">
          <a:avLst/>
        </a:prstGeom>
        <a:solidFill>
          <a:srgbClr val="FFFFFF"/>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3046" tIns="19050" rIns="19050" bIns="19050" numCol="1" spcCol="1270" anchor="ctr" anchorCtr="0">
          <a:noAutofit/>
        </a:bodyPr>
        <a:lstStyle/>
        <a:p>
          <a:pPr lvl="0" algn="ctr" defTabSz="222250">
            <a:lnSpc>
              <a:spcPct val="90000"/>
            </a:lnSpc>
            <a:spcBef>
              <a:spcPct val="0"/>
            </a:spcBef>
            <a:spcAft>
              <a:spcPct val="35000"/>
            </a:spcAft>
          </a:pPr>
          <a:endParaRPr lang="en-US" sz="500" kern="1200" dirty="0"/>
        </a:p>
      </dsp:txBody>
      <dsp:txXfrm>
        <a:off x="2652626" y="4218989"/>
        <a:ext cx="3315970" cy="41254"/>
      </dsp:txXfrm>
    </dsp:sp>
    <dsp:sp modelId="{BEBBCECC-1216-844E-BA6D-E4B1AED99A6C}">
      <dsp:nvSpPr>
        <dsp:cNvPr id="0" name=""/>
        <dsp:cNvSpPr/>
      </dsp:nvSpPr>
      <dsp:spPr>
        <a:xfrm>
          <a:off x="799888" y="1135075"/>
          <a:ext cx="3751492" cy="49353"/>
        </a:xfrm>
        <a:prstGeom prst="ellipse">
          <a:avLst/>
        </a:prstGeom>
        <a:solidFill>
          <a:schemeClr val="accent4">
            <a:tint val="50000"/>
            <a:hueOff val="1383713"/>
            <a:satOff val="-51339"/>
            <a:lumOff val="-968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46ACC-F27B-FE41-877C-746733D1B24B}">
      <dsp:nvSpPr>
        <dsp:cNvPr id="0" name=""/>
        <dsp:cNvSpPr/>
      </dsp:nvSpPr>
      <dsp:spPr>
        <a:xfrm>
          <a:off x="981" y="225031"/>
          <a:ext cx="2612116" cy="1378737"/>
        </a:xfrm>
        <a:prstGeom prst="homePlate">
          <a:avLst>
            <a:gd name="adj" fmla="val 2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2150" tIns="30480" rIns="368599" bIns="3048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Prior to deregulation the utility market in each state was monopolized.</a:t>
          </a:r>
          <a:endParaRPr lang="en-US" sz="1200" kern="1200" dirty="0">
            <a:solidFill>
              <a:srgbClr val="000000"/>
            </a:solidFill>
          </a:endParaRPr>
        </a:p>
      </dsp:txBody>
      <dsp:txXfrm>
        <a:off x="981" y="225031"/>
        <a:ext cx="2439774" cy="1378737"/>
      </dsp:txXfrm>
    </dsp:sp>
    <dsp:sp modelId="{4BF61325-F50A-EC4E-9930-63383970FF7D}">
      <dsp:nvSpPr>
        <dsp:cNvPr id="0" name=""/>
        <dsp:cNvSpPr/>
      </dsp:nvSpPr>
      <dsp:spPr>
        <a:xfrm>
          <a:off x="2090674" y="253827"/>
          <a:ext cx="2735042" cy="1321145"/>
        </a:xfrm>
        <a:prstGeom prst="chevron">
          <a:avLst>
            <a:gd name="adj" fmla="val 25000"/>
          </a:avLst>
        </a:prstGeom>
        <a:solidFill>
          <a:schemeClr val="accent4">
            <a:hueOff val="371517"/>
            <a:satOff val="-4397"/>
            <a:lumOff val="-1150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2150" tIns="30480" rIns="92150" bIns="30480" numCol="1" spcCol="1270" anchor="t" anchorCtr="0">
          <a:noAutofit/>
        </a:bodyPr>
        <a:lstStyle/>
        <a:p>
          <a:pPr lvl="0" algn="l" defTabSz="533400">
            <a:lnSpc>
              <a:spcPct val="90000"/>
            </a:lnSpc>
            <a:spcBef>
              <a:spcPct val="0"/>
            </a:spcBef>
            <a:spcAft>
              <a:spcPct val="35000"/>
            </a:spcAft>
          </a:pPr>
          <a:r>
            <a:rPr lang="en-US" sz="1200" kern="1200" dirty="0" smtClean="0">
              <a:solidFill>
                <a:srgbClr val="000000"/>
              </a:solidFill>
            </a:rPr>
            <a:t>One utility provided all there components of energy services: </a:t>
          </a:r>
        </a:p>
        <a:p>
          <a:pPr marL="114300" lvl="1" indent="-114300" algn="l" defTabSz="533400">
            <a:lnSpc>
              <a:spcPct val="90000"/>
            </a:lnSpc>
            <a:spcBef>
              <a:spcPct val="0"/>
            </a:spcBef>
            <a:spcAft>
              <a:spcPct val="15000"/>
            </a:spcAft>
            <a:buChar char="••"/>
          </a:pPr>
          <a:r>
            <a:rPr lang="en-US" sz="1200" kern="1200" dirty="0" smtClean="0">
              <a:solidFill>
                <a:srgbClr val="000000"/>
              </a:solidFill>
            </a:rPr>
            <a:t>The supply of the energy</a:t>
          </a:r>
        </a:p>
        <a:p>
          <a:pPr marL="114300" lvl="1" indent="-114300" algn="l" defTabSz="533400">
            <a:lnSpc>
              <a:spcPct val="90000"/>
            </a:lnSpc>
            <a:spcBef>
              <a:spcPct val="0"/>
            </a:spcBef>
            <a:spcAft>
              <a:spcPct val="15000"/>
            </a:spcAft>
            <a:buChar char="••"/>
          </a:pPr>
          <a:r>
            <a:rPr lang="en-US" sz="1200" kern="1200" dirty="0" smtClean="0">
              <a:solidFill>
                <a:srgbClr val="000000"/>
              </a:solidFill>
            </a:rPr>
            <a:t>Transmission</a:t>
          </a:r>
        </a:p>
        <a:p>
          <a:pPr marL="114300" lvl="1" indent="-114300" algn="l" defTabSz="533400">
            <a:lnSpc>
              <a:spcPct val="90000"/>
            </a:lnSpc>
            <a:spcBef>
              <a:spcPct val="0"/>
            </a:spcBef>
            <a:spcAft>
              <a:spcPct val="15000"/>
            </a:spcAft>
            <a:buChar char="••"/>
          </a:pPr>
          <a:r>
            <a:rPr lang="en-US" sz="1200" kern="1200" dirty="0" smtClean="0">
              <a:solidFill>
                <a:srgbClr val="000000"/>
              </a:solidFill>
            </a:rPr>
            <a:t>Distribution</a:t>
          </a:r>
        </a:p>
      </dsp:txBody>
      <dsp:txXfrm>
        <a:off x="2420960" y="253827"/>
        <a:ext cx="2074470" cy="1321145"/>
      </dsp:txXfrm>
    </dsp:sp>
    <dsp:sp modelId="{1D255B4B-310C-9A42-B4ED-0B43FC4F540B}">
      <dsp:nvSpPr>
        <dsp:cNvPr id="0" name=""/>
        <dsp:cNvSpPr/>
      </dsp:nvSpPr>
      <dsp:spPr>
        <a:xfrm>
          <a:off x="4303294" y="279478"/>
          <a:ext cx="2612116" cy="1269843"/>
        </a:xfrm>
        <a:prstGeom prst="chevron">
          <a:avLst>
            <a:gd name="adj" fmla="val 25000"/>
          </a:avLst>
        </a:prstGeom>
        <a:solidFill>
          <a:schemeClr val="accent4">
            <a:hueOff val="743034"/>
            <a:satOff val="-8794"/>
            <a:lumOff val="-2300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2150" tIns="30480" rIns="92150" bIns="3048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1992- congress passed the National Energy Policy Act, allowing consumers the power to choose their energy supplier</a:t>
          </a:r>
        </a:p>
      </dsp:txBody>
      <dsp:txXfrm>
        <a:off x="4620755" y="279478"/>
        <a:ext cx="1977194" cy="1269843"/>
      </dsp:txXfrm>
    </dsp:sp>
    <dsp:sp modelId="{A1B53E5A-717C-DD47-8D3E-2BC8F5F4E486}">
      <dsp:nvSpPr>
        <dsp:cNvPr id="0" name=""/>
        <dsp:cNvSpPr/>
      </dsp:nvSpPr>
      <dsp:spPr>
        <a:xfrm>
          <a:off x="6392987" y="240996"/>
          <a:ext cx="2612116" cy="1346807"/>
        </a:xfrm>
        <a:prstGeom prst="chevron">
          <a:avLst>
            <a:gd name="adj" fmla="val 25000"/>
          </a:avLst>
        </a:prstGeom>
        <a:solidFill>
          <a:schemeClr val="accent4">
            <a:hueOff val="1114551"/>
            <a:satOff val="-13191"/>
            <a:lumOff val="-3451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2150" tIns="30480" rIns="92150" bIns="3048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Transmission and Distribution- still regulated and is the responsibility of the local utility company.</a:t>
          </a:r>
          <a:endParaRPr lang="en-US" sz="1200" kern="1200" dirty="0">
            <a:solidFill>
              <a:srgbClr val="000000"/>
            </a:solidFill>
          </a:endParaRPr>
        </a:p>
      </dsp:txBody>
      <dsp:txXfrm>
        <a:off x="6729689" y="240996"/>
        <a:ext cx="1938712" cy="1346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1B9A8-9658-6B45-9288-6DE16B0F3228}">
      <dsp:nvSpPr>
        <dsp:cNvPr id="0" name=""/>
        <dsp:cNvSpPr/>
      </dsp:nvSpPr>
      <dsp:spPr>
        <a:xfrm rot="5400000">
          <a:off x="407019" y="2276743"/>
          <a:ext cx="1213072" cy="2018526"/>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5654422-E182-1340-A723-787933D755B1}">
      <dsp:nvSpPr>
        <dsp:cNvPr id="0" name=""/>
        <dsp:cNvSpPr/>
      </dsp:nvSpPr>
      <dsp:spPr>
        <a:xfrm>
          <a:off x="204527" y="2879847"/>
          <a:ext cx="1822336" cy="1597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10000"/>
            </a:lnSpc>
            <a:spcBef>
              <a:spcPct val="0"/>
            </a:spcBef>
            <a:spcAft>
              <a:spcPct val="35000"/>
            </a:spcAft>
          </a:pPr>
          <a:r>
            <a:rPr lang="en-US" sz="1400" kern="1200" dirty="0" smtClean="0"/>
            <a:t>Value</a:t>
          </a:r>
        </a:p>
        <a:p>
          <a:pPr marL="57150" lvl="1" indent="-57150" algn="l" defTabSz="466725">
            <a:lnSpc>
              <a:spcPct val="110000"/>
            </a:lnSpc>
            <a:spcBef>
              <a:spcPct val="0"/>
            </a:spcBef>
            <a:spcAft>
              <a:spcPct val="15000"/>
            </a:spcAft>
            <a:buChar char="••"/>
          </a:pPr>
          <a:r>
            <a:rPr lang="en-US" sz="1050" kern="1200" dirty="0" smtClean="0"/>
            <a:t>They/we own our contracts</a:t>
          </a:r>
        </a:p>
      </dsp:txBody>
      <dsp:txXfrm>
        <a:off x="204527" y="2879847"/>
        <a:ext cx="1822336" cy="1597384"/>
      </dsp:txXfrm>
    </dsp:sp>
    <dsp:sp modelId="{46BF94BE-F983-0847-AE70-92309630628B}">
      <dsp:nvSpPr>
        <dsp:cNvPr id="0" name=""/>
        <dsp:cNvSpPr/>
      </dsp:nvSpPr>
      <dsp:spPr>
        <a:xfrm>
          <a:off x="1683026" y="2128137"/>
          <a:ext cx="343837" cy="343837"/>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1B0E826-8AFC-D54B-9286-2EF9BE7298EE}">
      <dsp:nvSpPr>
        <dsp:cNvPr id="0" name=""/>
        <dsp:cNvSpPr/>
      </dsp:nvSpPr>
      <dsp:spPr>
        <a:xfrm rot="5400000">
          <a:off x="2635856" y="977028"/>
          <a:ext cx="1213072" cy="2018526"/>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016E557-07F3-7945-987D-4F74BA38B19B}">
      <dsp:nvSpPr>
        <dsp:cNvPr id="0" name=""/>
        <dsp:cNvSpPr/>
      </dsp:nvSpPr>
      <dsp:spPr>
        <a:xfrm>
          <a:off x="2535706" y="1556465"/>
          <a:ext cx="2033654" cy="262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110000"/>
            </a:lnSpc>
            <a:spcBef>
              <a:spcPct val="0"/>
            </a:spcBef>
            <a:spcAft>
              <a:spcPct val="35000"/>
            </a:spcAft>
          </a:pPr>
          <a:r>
            <a:rPr lang="en-US" sz="1400" kern="1200" dirty="0" smtClean="0"/>
            <a:t>Size</a:t>
          </a:r>
          <a:endParaRPr lang="en-US" sz="1400" kern="1200" dirty="0"/>
        </a:p>
        <a:p>
          <a:pPr marL="57150" lvl="1" indent="-57150" algn="l" defTabSz="444500">
            <a:lnSpc>
              <a:spcPct val="110000"/>
            </a:lnSpc>
            <a:spcBef>
              <a:spcPct val="0"/>
            </a:spcBef>
            <a:spcAft>
              <a:spcPct val="15000"/>
            </a:spcAft>
            <a:buChar char="••"/>
          </a:pPr>
          <a:r>
            <a:rPr lang="en-US" sz="1000" kern="1200" dirty="0" smtClean="0"/>
            <a:t>The Power Company's team has assisted over 2.5 million clients</a:t>
          </a:r>
          <a:endParaRPr lang="en-US" sz="1000" kern="1200" dirty="0"/>
        </a:p>
        <a:p>
          <a:pPr marL="57150" lvl="1" indent="-57150" algn="l" defTabSz="444500">
            <a:lnSpc>
              <a:spcPct val="110000"/>
            </a:lnSpc>
            <a:spcBef>
              <a:spcPct val="0"/>
            </a:spcBef>
            <a:spcAft>
              <a:spcPct val="15000"/>
            </a:spcAft>
            <a:buChar char="••"/>
          </a:pPr>
          <a:r>
            <a:rPr lang="en-US" sz="1000" kern="1200" dirty="0" smtClean="0"/>
            <a:t>TPC’s team has serviced in excess of 2 billion kwh (kilowatt hours) for our loyal clients</a:t>
          </a:r>
          <a:endParaRPr lang="en-US" sz="1000" kern="1200" dirty="0"/>
        </a:p>
        <a:p>
          <a:pPr marL="57150" lvl="1" indent="-57150" algn="l" defTabSz="444500">
            <a:lnSpc>
              <a:spcPct val="110000"/>
            </a:lnSpc>
            <a:spcBef>
              <a:spcPct val="0"/>
            </a:spcBef>
            <a:spcAft>
              <a:spcPct val="15000"/>
            </a:spcAft>
            <a:buChar char="••"/>
          </a:pPr>
          <a:r>
            <a:rPr lang="en-US" sz="1000" kern="1200" dirty="0" smtClean="0"/>
            <a:t>TPC’s team has serviced over $500,000,000 in energy billing in just the last 5 years</a:t>
          </a:r>
          <a:endParaRPr lang="en-US" sz="1000" kern="1200" dirty="0"/>
        </a:p>
      </dsp:txBody>
      <dsp:txXfrm>
        <a:off x="2535706" y="1556465"/>
        <a:ext cx="2033654" cy="2623912"/>
      </dsp:txXfrm>
    </dsp:sp>
    <dsp:sp modelId="{9DD6B562-0261-BC4C-A0BF-06866F7502F9}">
      <dsp:nvSpPr>
        <dsp:cNvPr id="0" name=""/>
        <dsp:cNvSpPr/>
      </dsp:nvSpPr>
      <dsp:spPr>
        <a:xfrm>
          <a:off x="4059672" y="893860"/>
          <a:ext cx="343837" cy="343837"/>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D25E355-425E-0F45-87E7-4E1BBB093E91}">
      <dsp:nvSpPr>
        <dsp:cNvPr id="0" name=""/>
        <dsp:cNvSpPr/>
      </dsp:nvSpPr>
      <dsp:spPr>
        <a:xfrm rot="5400000">
          <a:off x="4868811" y="497501"/>
          <a:ext cx="1213072" cy="2018526"/>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6E84E41-3D4C-1343-9A5A-9EBB3CA6D7DF}">
      <dsp:nvSpPr>
        <dsp:cNvPr id="0" name=""/>
        <dsp:cNvSpPr/>
      </dsp:nvSpPr>
      <dsp:spPr>
        <a:xfrm>
          <a:off x="4738228" y="1254154"/>
          <a:ext cx="2194713" cy="192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577850">
            <a:lnSpc>
              <a:spcPct val="90000"/>
            </a:lnSpc>
            <a:spcBef>
              <a:spcPct val="0"/>
            </a:spcBef>
            <a:spcAft>
              <a:spcPct val="35000"/>
            </a:spcAft>
          </a:pPr>
          <a:r>
            <a:rPr lang="en-US" sz="1300" kern="1200" dirty="0" smtClean="0"/>
            <a:t>Industry Knowledge</a:t>
          </a:r>
        </a:p>
        <a:p>
          <a:pPr marL="57150" lvl="1" indent="-57150" algn="l" defTabSz="466725">
            <a:lnSpc>
              <a:spcPct val="110000"/>
            </a:lnSpc>
            <a:spcBef>
              <a:spcPct val="0"/>
            </a:spcBef>
            <a:spcAft>
              <a:spcPct val="15000"/>
            </a:spcAft>
            <a:buChar char="••"/>
          </a:pPr>
          <a:r>
            <a:rPr lang="en-US" sz="1050" kern="1200" dirty="0" smtClean="0"/>
            <a:t>Because of our intricate knowledge of how the energy markets work, we bring suppliers to a level playing field. Our Energy Consultants are able to efficiently explain the energy markets so that our clients know exactly what they can expect.</a:t>
          </a:r>
        </a:p>
      </dsp:txBody>
      <dsp:txXfrm>
        <a:off x="4738228" y="1254154"/>
        <a:ext cx="2194713" cy="1921190"/>
      </dsp:txXfrm>
    </dsp:sp>
    <dsp:sp modelId="{8B71AEA7-37A9-8F47-9CD2-CABB3DFA4B51}">
      <dsp:nvSpPr>
        <dsp:cNvPr id="0" name=""/>
        <dsp:cNvSpPr/>
      </dsp:nvSpPr>
      <dsp:spPr>
        <a:xfrm>
          <a:off x="6144819" y="348895"/>
          <a:ext cx="343837" cy="343837"/>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FF284D7-E7A6-A540-AD84-3FD5558B3827}">
      <dsp:nvSpPr>
        <dsp:cNvPr id="0" name=""/>
        <dsp:cNvSpPr/>
      </dsp:nvSpPr>
      <dsp:spPr>
        <a:xfrm rot="5400000">
          <a:off x="7037092" y="-229909"/>
          <a:ext cx="1213072" cy="201852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EFA0A31-CB0F-A249-B153-89266EC50B81}">
      <dsp:nvSpPr>
        <dsp:cNvPr id="0" name=""/>
        <dsp:cNvSpPr/>
      </dsp:nvSpPr>
      <dsp:spPr>
        <a:xfrm>
          <a:off x="6897999" y="467629"/>
          <a:ext cx="1822336" cy="1597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577850">
            <a:lnSpc>
              <a:spcPct val="90000"/>
            </a:lnSpc>
            <a:spcBef>
              <a:spcPct val="0"/>
            </a:spcBef>
            <a:spcAft>
              <a:spcPct val="35000"/>
            </a:spcAft>
          </a:pPr>
          <a:r>
            <a:rPr lang="en-US" sz="1300" kern="1200" dirty="0" smtClean="0"/>
            <a:t>Experience</a:t>
          </a:r>
          <a:endParaRPr lang="en-US" sz="1300" kern="1200" dirty="0"/>
        </a:p>
        <a:p>
          <a:pPr marL="57150" lvl="1" indent="-57150" algn="l" defTabSz="466725">
            <a:lnSpc>
              <a:spcPct val="110000"/>
            </a:lnSpc>
            <a:spcBef>
              <a:spcPct val="0"/>
            </a:spcBef>
            <a:spcAft>
              <a:spcPct val="15000"/>
            </a:spcAft>
            <a:buChar char="••"/>
          </a:pPr>
          <a:r>
            <a:rPr lang="en-US" sz="1050" kern="1200" dirty="0" smtClean="0"/>
            <a:t>Our team has been in the deregulated energy market for several years</a:t>
          </a:r>
          <a:endParaRPr lang="en-US" sz="1050" kern="1200" dirty="0"/>
        </a:p>
        <a:p>
          <a:pPr marL="57150" lvl="1" indent="-57150" algn="l" defTabSz="466725">
            <a:lnSpc>
              <a:spcPct val="110000"/>
            </a:lnSpc>
            <a:spcBef>
              <a:spcPct val="0"/>
            </a:spcBef>
            <a:spcAft>
              <a:spcPct val="15000"/>
            </a:spcAft>
            <a:buChar char="••"/>
          </a:pPr>
          <a:r>
            <a:rPr lang="en-US" sz="1050" kern="1200" dirty="0" smtClean="0"/>
            <a:t>Strong, long-standing relationships with the top Energy Suppliers in the industry</a:t>
          </a:r>
          <a:endParaRPr lang="en-US" sz="1050" kern="1200" dirty="0"/>
        </a:p>
        <a:p>
          <a:pPr marL="57150" lvl="1" indent="-57150" algn="l" defTabSz="466725">
            <a:lnSpc>
              <a:spcPct val="110000"/>
            </a:lnSpc>
            <a:spcBef>
              <a:spcPct val="0"/>
            </a:spcBef>
            <a:spcAft>
              <a:spcPct val="15000"/>
            </a:spcAft>
            <a:buChar char="••"/>
          </a:pPr>
          <a:r>
            <a:rPr lang="en-US" sz="1050" kern="1200" dirty="0" smtClean="0"/>
            <a:t>Executives have over 4 decades in the energy and the commodities markets</a:t>
          </a:r>
          <a:endParaRPr lang="en-US" sz="1050" kern="1200" dirty="0"/>
        </a:p>
        <a:p>
          <a:pPr marL="57150" lvl="1" indent="-57150" algn="l" defTabSz="466725">
            <a:lnSpc>
              <a:spcPct val="110000"/>
            </a:lnSpc>
            <a:spcBef>
              <a:spcPct val="0"/>
            </a:spcBef>
            <a:spcAft>
              <a:spcPct val="15000"/>
            </a:spcAft>
            <a:buChar char="••"/>
          </a:pPr>
          <a:r>
            <a:rPr lang="en-US" sz="1050" kern="1200" dirty="0" smtClean="0"/>
            <a:t>Experience in analyzing the movements and price patterns of the energy markets</a:t>
          </a:r>
          <a:endParaRPr lang="en-US" sz="1050" kern="1200" dirty="0"/>
        </a:p>
      </dsp:txBody>
      <dsp:txXfrm>
        <a:off x="6897999" y="467629"/>
        <a:ext cx="1822336" cy="1597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F18F6-EADB-BB43-AFC5-EEB50EF390D4}">
      <dsp:nvSpPr>
        <dsp:cNvPr id="0" name=""/>
        <dsp:cNvSpPr/>
      </dsp:nvSpPr>
      <dsp:spPr>
        <a:xfrm>
          <a:off x="0" y="0"/>
          <a:ext cx="8569894" cy="0"/>
        </a:xfrm>
        <a:prstGeom prst="line">
          <a:avLst/>
        </a:prstGeom>
        <a:solidFill>
          <a:schemeClr val="accent5">
            <a:shade val="80000"/>
            <a:hueOff val="0"/>
            <a:satOff val="0"/>
            <a:lumOff val="0"/>
            <a:alphaOff val="0"/>
          </a:schemeClr>
        </a:solidFill>
        <a:ln w="12700" cap="flat" cmpd="sng" algn="ctr">
          <a:solidFill>
            <a:schemeClr val="accent5">
              <a:shade val="80000"/>
              <a:hueOff val="0"/>
              <a:satOff val="0"/>
              <a:lumOff val="0"/>
              <a:alphaOff val="0"/>
            </a:schemeClr>
          </a:solidFill>
          <a:prstDash val="solid"/>
        </a:ln>
        <a:effectLst/>
        <a:scene3d>
          <a:camera prst="obliqueTopRight"/>
          <a:lightRig rig="threePt" dir="tl"/>
        </a:scene3d>
        <a:sp3d>
          <a:bevelT w="25400" h="25400"/>
        </a:sp3d>
      </dsp:spPr>
      <dsp:style>
        <a:lnRef idx="1">
          <a:scrgbClr r="0" g="0" b="0"/>
        </a:lnRef>
        <a:fillRef idx="3">
          <a:scrgbClr r="0" g="0" b="0"/>
        </a:fillRef>
        <a:effectRef idx="2">
          <a:scrgbClr r="0" g="0" b="0"/>
        </a:effectRef>
        <a:fontRef idx="minor">
          <a:schemeClr val="lt1"/>
        </a:fontRef>
      </dsp:style>
    </dsp:sp>
    <dsp:sp modelId="{9E62C76D-883F-9A43-B2BB-8BF741D42399}">
      <dsp:nvSpPr>
        <dsp:cNvPr id="0" name=""/>
        <dsp:cNvSpPr/>
      </dsp:nvSpPr>
      <dsp:spPr>
        <a:xfrm>
          <a:off x="0" y="0"/>
          <a:ext cx="1713978" cy="71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$180,000</a:t>
          </a:r>
          <a:endParaRPr lang="en-US" sz="2000" b="1" kern="1200" dirty="0"/>
        </a:p>
      </dsp:txBody>
      <dsp:txXfrm>
        <a:off x="0" y="0"/>
        <a:ext cx="1713978" cy="718654"/>
      </dsp:txXfrm>
    </dsp:sp>
    <dsp:sp modelId="{97470423-8AB0-124E-AD86-A4F906332CB9}">
      <dsp:nvSpPr>
        <dsp:cNvPr id="0" name=""/>
        <dsp:cNvSpPr/>
      </dsp:nvSpPr>
      <dsp:spPr>
        <a:xfrm>
          <a:off x="1842527" y="32634"/>
          <a:ext cx="6727366" cy="65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Estimated savings on </a:t>
          </a:r>
          <a:r>
            <a:rPr lang="en-US" sz="1200" b="1" kern="1200" dirty="0" smtClean="0"/>
            <a:t>36 month </a:t>
          </a:r>
          <a:r>
            <a:rPr lang="en-US" sz="1200" kern="1200" dirty="0" smtClean="0"/>
            <a:t>term for a restaurant group</a:t>
          </a:r>
        </a:p>
      </dsp:txBody>
      <dsp:txXfrm>
        <a:off x="1842527" y="32634"/>
        <a:ext cx="6727366" cy="652684"/>
      </dsp:txXfrm>
    </dsp:sp>
    <dsp:sp modelId="{89D8E916-3893-B944-AC7D-5AA8C7ACAC86}">
      <dsp:nvSpPr>
        <dsp:cNvPr id="0" name=""/>
        <dsp:cNvSpPr/>
      </dsp:nvSpPr>
      <dsp:spPr>
        <a:xfrm>
          <a:off x="1713978" y="685318"/>
          <a:ext cx="6855915"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38FEABC-133B-7148-933E-B20C71273E3B}">
      <dsp:nvSpPr>
        <dsp:cNvPr id="0" name=""/>
        <dsp:cNvSpPr/>
      </dsp:nvSpPr>
      <dsp:spPr>
        <a:xfrm>
          <a:off x="0" y="718654"/>
          <a:ext cx="8569894" cy="0"/>
        </a:xfrm>
        <a:prstGeom prst="line">
          <a:avLst/>
        </a:prstGeom>
        <a:solidFill>
          <a:schemeClr val="accent5">
            <a:shade val="80000"/>
            <a:hueOff val="156476"/>
            <a:satOff val="-13710"/>
            <a:lumOff val="11426"/>
            <a:alphaOff val="0"/>
          </a:schemeClr>
        </a:solidFill>
        <a:ln w="12700" cap="flat" cmpd="sng" algn="ctr">
          <a:solidFill>
            <a:schemeClr val="accent5">
              <a:shade val="80000"/>
              <a:hueOff val="156476"/>
              <a:satOff val="-13710"/>
              <a:lumOff val="11426"/>
              <a:alphaOff val="0"/>
            </a:schemeClr>
          </a:solidFill>
          <a:prstDash val="solid"/>
        </a:ln>
        <a:effectLst/>
        <a:scene3d>
          <a:camera prst="obliqueTopRight"/>
          <a:lightRig rig="threePt" dir="tl"/>
        </a:scene3d>
        <a:sp3d>
          <a:bevelT w="25400" h="25400"/>
        </a:sp3d>
      </dsp:spPr>
      <dsp:style>
        <a:lnRef idx="1">
          <a:scrgbClr r="0" g="0" b="0"/>
        </a:lnRef>
        <a:fillRef idx="3">
          <a:scrgbClr r="0" g="0" b="0"/>
        </a:fillRef>
        <a:effectRef idx="2">
          <a:scrgbClr r="0" g="0" b="0"/>
        </a:effectRef>
        <a:fontRef idx="minor">
          <a:schemeClr val="lt1"/>
        </a:fontRef>
      </dsp:style>
    </dsp:sp>
    <dsp:sp modelId="{64E1A44C-2A0B-7946-92EF-EFF6C01077D4}">
      <dsp:nvSpPr>
        <dsp:cNvPr id="0" name=""/>
        <dsp:cNvSpPr/>
      </dsp:nvSpPr>
      <dsp:spPr>
        <a:xfrm>
          <a:off x="0" y="718654"/>
          <a:ext cx="1713978" cy="71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$67,000</a:t>
          </a:r>
          <a:endParaRPr lang="en-US" sz="2000" b="1" kern="1200" dirty="0"/>
        </a:p>
      </dsp:txBody>
      <dsp:txXfrm>
        <a:off x="0" y="718654"/>
        <a:ext cx="1713978" cy="718654"/>
      </dsp:txXfrm>
    </dsp:sp>
    <dsp:sp modelId="{A7C5F346-4029-7B41-A941-939AD45E4840}">
      <dsp:nvSpPr>
        <dsp:cNvPr id="0" name=""/>
        <dsp:cNvSpPr/>
      </dsp:nvSpPr>
      <dsp:spPr>
        <a:xfrm>
          <a:off x="1842527" y="751288"/>
          <a:ext cx="6727366" cy="65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Saved in the </a:t>
          </a:r>
          <a:r>
            <a:rPr lang="en-US" sz="1200" b="1" kern="1200" dirty="0" smtClean="0"/>
            <a:t>first year </a:t>
          </a:r>
          <a:r>
            <a:rPr lang="en-US" sz="1200" kern="1200" dirty="0" smtClean="0"/>
            <a:t>for a food manufacturer/retailer</a:t>
          </a:r>
        </a:p>
      </dsp:txBody>
      <dsp:txXfrm>
        <a:off x="1842527" y="751288"/>
        <a:ext cx="6727366" cy="652684"/>
      </dsp:txXfrm>
    </dsp:sp>
    <dsp:sp modelId="{E9BD8C9D-E46A-124E-BBD9-51FA6959D2C7}">
      <dsp:nvSpPr>
        <dsp:cNvPr id="0" name=""/>
        <dsp:cNvSpPr/>
      </dsp:nvSpPr>
      <dsp:spPr>
        <a:xfrm>
          <a:off x="1713978" y="1403972"/>
          <a:ext cx="6855915"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D0952D3-7174-1C41-AF36-90C79D730854}">
      <dsp:nvSpPr>
        <dsp:cNvPr id="0" name=""/>
        <dsp:cNvSpPr/>
      </dsp:nvSpPr>
      <dsp:spPr>
        <a:xfrm>
          <a:off x="0" y="1437309"/>
          <a:ext cx="8569894" cy="0"/>
        </a:xfrm>
        <a:prstGeom prst="line">
          <a:avLst/>
        </a:prstGeom>
        <a:solidFill>
          <a:schemeClr val="accent5">
            <a:shade val="80000"/>
            <a:hueOff val="312951"/>
            <a:satOff val="-27420"/>
            <a:lumOff val="22853"/>
            <a:alphaOff val="0"/>
          </a:schemeClr>
        </a:solidFill>
        <a:ln w="12700" cap="flat" cmpd="sng" algn="ctr">
          <a:solidFill>
            <a:schemeClr val="accent5">
              <a:shade val="80000"/>
              <a:hueOff val="312951"/>
              <a:satOff val="-27420"/>
              <a:lumOff val="22853"/>
              <a:alphaOff val="0"/>
            </a:schemeClr>
          </a:solidFill>
          <a:prstDash val="solid"/>
        </a:ln>
        <a:effectLst/>
        <a:scene3d>
          <a:camera prst="obliqueTopRight"/>
          <a:lightRig rig="threePt" dir="tl"/>
        </a:scene3d>
        <a:sp3d>
          <a:bevelT w="25400" h="25400"/>
        </a:sp3d>
      </dsp:spPr>
      <dsp:style>
        <a:lnRef idx="1">
          <a:scrgbClr r="0" g="0" b="0"/>
        </a:lnRef>
        <a:fillRef idx="3">
          <a:scrgbClr r="0" g="0" b="0"/>
        </a:fillRef>
        <a:effectRef idx="2">
          <a:scrgbClr r="0" g="0" b="0"/>
        </a:effectRef>
        <a:fontRef idx="minor">
          <a:schemeClr val="lt1"/>
        </a:fontRef>
      </dsp:style>
    </dsp:sp>
    <dsp:sp modelId="{142996D9-EE6A-8B4F-BD32-6CBCE8D0BC31}">
      <dsp:nvSpPr>
        <dsp:cNvPr id="0" name=""/>
        <dsp:cNvSpPr/>
      </dsp:nvSpPr>
      <dsp:spPr>
        <a:xfrm>
          <a:off x="0" y="1437309"/>
          <a:ext cx="1713978" cy="71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$17,000</a:t>
          </a:r>
          <a:endParaRPr lang="en-US" sz="2000" b="1" kern="1200" dirty="0"/>
        </a:p>
      </dsp:txBody>
      <dsp:txXfrm>
        <a:off x="0" y="1437309"/>
        <a:ext cx="1713978" cy="718654"/>
      </dsp:txXfrm>
    </dsp:sp>
    <dsp:sp modelId="{C40B58F6-4329-E549-BA03-1E2D459525F4}">
      <dsp:nvSpPr>
        <dsp:cNvPr id="0" name=""/>
        <dsp:cNvSpPr/>
      </dsp:nvSpPr>
      <dsp:spPr>
        <a:xfrm>
          <a:off x="1842527" y="1469943"/>
          <a:ext cx="6727366" cy="65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Estimated savings on </a:t>
          </a:r>
          <a:r>
            <a:rPr lang="en-US" sz="1200" b="1" kern="1200" dirty="0" smtClean="0"/>
            <a:t>24 month </a:t>
          </a:r>
          <a:r>
            <a:rPr lang="en-US" sz="1200" kern="1200" dirty="0" smtClean="0"/>
            <a:t>term for a private club</a:t>
          </a:r>
        </a:p>
      </dsp:txBody>
      <dsp:txXfrm>
        <a:off x="1842527" y="1469943"/>
        <a:ext cx="6727366" cy="652684"/>
      </dsp:txXfrm>
    </dsp:sp>
    <dsp:sp modelId="{FC23774D-D73B-354A-90D0-DC961976AB33}">
      <dsp:nvSpPr>
        <dsp:cNvPr id="0" name=""/>
        <dsp:cNvSpPr/>
      </dsp:nvSpPr>
      <dsp:spPr>
        <a:xfrm>
          <a:off x="1713978" y="2122627"/>
          <a:ext cx="6855915"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91758FB-17CF-7C4B-BB05-D94B288A2FA8}">
      <dsp:nvSpPr>
        <dsp:cNvPr id="0" name=""/>
        <dsp:cNvSpPr/>
      </dsp:nvSpPr>
      <dsp:spPr>
        <a:xfrm>
          <a:off x="0" y="2155963"/>
          <a:ext cx="8569894" cy="0"/>
        </a:xfrm>
        <a:prstGeom prst="line">
          <a:avLst/>
        </a:prstGeom>
        <a:solidFill>
          <a:schemeClr val="accent5">
            <a:shade val="80000"/>
            <a:hueOff val="469427"/>
            <a:satOff val="-41130"/>
            <a:lumOff val="34279"/>
            <a:alphaOff val="0"/>
          </a:schemeClr>
        </a:solidFill>
        <a:ln w="12700" cap="flat" cmpd="sng" algn="ctr">
          <a:solidFill>
            <a:schemeClr val="accent5">
              <a:shade val="80000"/>
              <a:hueOff val="469427"/>
              <a:satOff val="-41130"/>
              <a:lumOff val="34279"/>
              <a:alphaOff val="0"/>
            </a:schemeClr>
          </a:solidFill>
          <a:prstDash val="solid"/>
        </a:ln>
        <a:effectLst/>
        <a:scene3d>
          <a:camera prst="obliqueTopRight"/>
          <a:lightRig rig="threePt" dir="tl"/>
        </a:scene3d>
        <a:sp3d>
          <a:bevelT w="25400" h="25400"/>
        </a:sp3d>
      </dsp:spPr>
      <dsp:style>
        <a:lnRef idx="1">
          <a:scrgbClr r="0" g="0" b="0"/>
        </a:lnRef>
        <a:fillRef idx="3">
          <a:scrgbClr r="0" g="0" b="0"/>
        </a:fillRef>
        <a:effectRef idx="2">
          <a:scrgbClr r="0" g="0" b="0"/>
        </a:effectRef>
        <a:fontRef idx="minor">
          <a:schemeClr val="lt1"/>
        </a:fontRef>
      </dsp:style>
    </dsp:sp>
    <dsp:sp modelId="{6BCE1F1B-772E-414D-8D6B-C7531568B686}">
      <dsp:nvSpPr>
        <dsp:cNvPr id="0" name=""/>
        <dsp:cNvSpPr/>
      </dsp:nvSpPr>
      <dsp:spPr>
        <a:xfrm>
          <a:off x="0" y="2155963"/>
          <a:ext cx="1713978" cy="718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$2,500</a:t>
          </a:r>
          <a:endParaRPr lang="en-US" sz="2000" b="1" kern="1200" dirty="0"/>
        </a:p>
      </dsp:txBody>
      <dsp:txXfrm>
        <a:off x="0" y="2155963"/>
        <a:ext cx="1713978" cy="718654"/>
      </dsp:txXfrm>
    </dsp:sp>
    <dsp:sp modelId="{1386D5F8-9332-194E-8EA0-617EB94811F4}">
      <dsp:nvSpPr>
        <dsp:cNvPr id="0" name=""/>
        <dsp:cNvSpPr/>
      </dsp:nvSpPr>
      <dsp:spPr>
        <a:xfrm>
          <a:off x="1842527" y="2188597"/>
          <a:ext cx="6727366" cy="652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Savings for each location </a:t>
          </a:r>
          <a:r>
            <a:rPr lang="en-US" sz="1200" b="1" kern="1200" dirty="0" smtClean="0"/>
            <a:t>per month </a:t>
          </a:r>
          <a:r>
            <a:rPr lang="en-US" sz="1200" kern="1200" dirty="0" smtClean="0"/>
            <a:t>for auto dealership</a:t>
          </a:r>
          <a:endParaRPr lang="en-US" sz="1200" kern="1200" dirty="0"/>
        </a:p>
      </dsp:txBody>
      <dsp:txXfrm>
        <a:off x="1842527" y="2188597"/>
        <a:ext cx="6727366" cy="652684"/>
      </dsp:txXfrm>
    </dsp:sp>
    <dsp:sp modelId="{F2E21463-8117-BC4A-8B3D-76059196C984}">
      <dsp:nvSpPr>
        <dsp:cNvPr id="0" name=""/>
        <dsp:cNvSpPr/>
      </dsp:nvSpPr>
      <dsp:spPr>
        <a:xfrm>
          <a:off x="1713978" y="2841281"/>
          <a:ext cx="6855915"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B2904-718E-41A3-89C4-6451F5824DF2}">
      <dsp:nvSpPr>
        <dsp:cNvPr id="0" name=""/>
        <dsp:cNvSpPr/>
      </dsp:nvSpPr>
      <dsp:spPr>
        <a:xfrm>
          <a:off x="2079" y="382546"/>
          <a:ext cx="2067304" cy="175161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FE524D2-286E-4BAA-8FE0-FE862AB2FF7A}">
      <dsp:nvSpPr>
        <dsp:cNvPr id="0" name=""/>
        <dsp:cNvSpPr/>
      </dsp:nvSpPr>
      <dsp:spPr>
        <a:xfrm>
          <a:off x="1656143" y="627663"/>
          <a:ext cx="1256186" cy="10202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smtClean="0">
              <a:latin typeface="Constantia" pitchFamily="18" charset="0"/>
            </a:rPr>
            <a:t>REDUCTION OF ELECTRICITY FOR ARTIFICAL LIGHTING</a:t>
          </a:r>
          <a:endParaRPr lang="en-US" sz="1100" kern="1200" dirty="0"/>
        </a:p>
      </dsp:txBody>
      <dsp:txXfrm>
        <a:off x="1686026" y="657546"/>
        <a:ext cx="1196420" cy="960517"/>
      </dsp:txXfrm>
    </dsp:sp>
    <dsp:sp modelId="{D0F27C92-16A6-41C6-9359-33A37237EDA7}">
      <dsp:nvSpPr>
        <dsp:cNvPr id="0" name=""/>
        <dsp:cNvSpPr/>
      </dsp:nvSpPr>
      <dsp:spPr>
        <a:xfrm>
          <a:off x="2079" y="48550"/>
          <a:ext cx="2067304" cy="3016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SKYLIGHTS</a:t>
          </a:r>
          <a:endParaRPr lang="en-US" sz="1300" kern="1200" dirty="0"/>
        </a:p>
      </dsp:txBody>
      <dsp:txXfrm>
        <a:off x="2079" y="48550"/>
        <a:ext cx="2067304" cy="301621"/>
      </dsp:txXfrm>
    </dsp:sp>
    <dsp:sp modelId="{4C5C1B18-6773-4B75-B34C-F5CE5583B342}">
      <dsp:nvSpPr>
        <dsp:cNvPr id="0" name=""/>
        <dsp:cNvSpPr/>
      </dsp:nvSpPr>
      <dsp:spPr>
        <a:xfrm>
          <a:off x="3189560" y="382546"/>
          <a:ext cx="2067304" cy="1751614"/>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CAB36267-3530-4860-AA5F-75317FE44861}">
      <dsp:nvSpPr>
        <dsp:cNvPr id="0" name=""/>
        <dsp:cNvSpPr/>
      </dsp:nvSpPr>
      <dsp:spPr>
        <a:xfrm>
          <a:off x="4981575" y="627663"/>
          <a:ext cx="980285" cy="10202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smtClean="0">
              <a:latin typeface="Constantia" pitchFamily="18" charset="0"/>
            </a:rPr>
            <a:t>MAXIMIZE LIGHTING EFFICIENCY</a:t>
          </a:r>
          <a:endParaRPr lang="en-US" sz="1100" kern="1200" dirty="0"/>
        </a:p>
      </dsp:txBody>
      <dsp:txXfrm>
        <a:off x="5010287" y="656375"/>
        <a:ext cx="922861" cy="962859"/>
      </dsp:txXfrm>
    </dsp:sp>
    <dsp:sp modelId="{20FFA2E5-059F-4C2E-A9DE-D98F16633900}">
      <dsp:nvSpPr>
        <dsp:cNvPr id="0" name=""/>
        <dsp:cNvSpPr/>
      </dsp:nvSpPr>
      <dsp:spPr>
        <a:xfrm>
          <a:off x="3189560" y="48550"/>
          <a:ext cx="2067304" cy="3016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CONTROL &amp; SENSOR</a:t>
          </a:r>
          <a:endParaRPr lang="en-US" sz="1300" kern="1200" dirty="0"/>
        </a:p>
      </dsp:txBody>
      <dsp:txXfrm>
        <a:off x="3189560" y="48550"/>
        <a:ext cx="2067304" cy="301621"/>
      </dsp:txXfrm>
    </dsp:sp>
    <dsp:sp modelId="{F66FE038-34D5-4C87-ACDE-F388EEEC3051}">
      <dsp:nvSpPr>
        <dsp:cNvPr id="0" name=""/>
        <dsp:cNvSpPr/>
      </dsp:nvSpPr>
      <dsp:spPr>
        <a:xfrm>
          <a:off x="1489331" y="2745385"/>
          <a:ext cx="2067304" cy="1751614"/>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79AE2B7-A9C2-4481-B0D2-643D27340AE9}">
      <dsp:nvSpPr>
        <dsp:cNvPr id="0" name=""/>
        <dsp:cNvSpPr/>
      </dsp:nvSpPr>
      <dsp:spPr>
        <a:xfrm>
          <a:off x="3068369" y="2990503"/>
          <a:ext cx="1406238" cy="10202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smtClean="0">
              <a:latin typeface="Constantia" pitchFamily="18" charset="0"/>
            </a:rPr>
            <a:t>EFFICIENT LIGHTING  SYSTEMS TO MINIMIZE ELECTRICIAL COST</a:t>
          </a:r>
          <a:endParaRPr lang="en-US" sz="1100" kern="1200" dirty="0"/>
        </a:p>
      </dsp:txBody>
      <dsp:txXfrm>
        <a:off x="3098252" y="3020386"/>
        <a:ext cx="1346472" cy="960517"/>
      </dsp:txXfrm>
    </dsp:sp>
    <dsp:sp modelId="{1D95D0DA-EC94-4AD6-9B26-37C055140371}">
      <dsp:nvSpPr>
        <dsp:cNvPr id="0" name=""/>
        <dsp:cNvSpPr/>
      </dsp:nvSpPr>
      <dsp:spPr>
        <a:xfrm>
          <a:off x="1489331" y="2411390"/>
          <a:ext cx="2067304" cy="3016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LIGHTING</a:t>
          </a:r>
          <a:endParaRPr lang="en-US" sz="1300" kern="1200" dirty="0"/>
        </a:p>
      </dsp:txBody>
      <dsp:txXfrm>
        <a:off x="1489331" y="2411390"/>
        <a:ext cx="2067304" cy="301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1218594" y="0"/>
          <a:ext cx="2242248" cy="224258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3334760" y="315075"/>
          <a:ext cx="1923445" cy="1065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mn-lt"/>
            </a:rPr>
            <a:t>Reduces energy consumption of existing lighting systems 10% to 36% </a:t>
          </a:r>
          <a:endParaRPr lang="en-US" sz="1000" kern="1200" dirty="0"/>
        </a:p>
        <a:p>
          <a:pPr marL="57150" lvl="1" indent="-57150" algn="l" defTabSz="444500">
            <a:lnSpc>
              <a:spcPct val="90000"/>
            </a:lnSpc>
            <a:spcBef>
              <a:spcPct val="0"/>
            </a:spcBef>
            <a:spcAft>
              <a:spcPct val="15000"/>
            </a:spcAft>
            <a:buChar char="••"/>
          </a:pPr>
          <a:r>
            <a:rPr lang="en-US" sz="1000" kern="1200" dirty="0" smtClean="0">
              <a:latin typeface="+mn-lt"/>
            </a:rPr>
            <a:t>Extends lamp life up to 40% and ballast life up to 200% reducing stress on landfills</a:t>
          </a:r>
        </a:p>
        <a:p>
          <a:pPr marL="57150" lvl="1" indent="-57150" algn="l" defTabSz="444500">
            <a:lnSpc>
              <a:spcPct val="90000"/>
            </a:lnSpc>
            <a:spcBef>
              <a:spcPct val="0"/>
            </a:spcBef>
            <a:spcAft>
              <a:spcPct val="15000"/>
            </a:spcAft>
            <a:buChar char="••"/>
          </a:pPr>
          <a:r>
            <a:rPr lang="en-US" sz="1000" kern="1200" dirty="0" err="1" smtClean="0">
              <a:latin typeface="+mn-lt"/>
            </a:rPr>
            <a:t>RoHS</a:t>
          </a:r>
          <a:r>
            <a:rPr lang="en-US" sz="1000" kern="1200" dirty="0" smtClean="0">
              <a:latin typeface="+mn-lt"/>
            </a:rPr>
            <a:t> compliant and 95% recyclable by weight</a:t>
          </a:r>
        </a:p>
      </dsp:txBody>
      <dsp:txXfrm>
        <a:off x="3334760" y="315075"/>
        <a:ext cx="1923445" cy="1065182"/>
      </dsp:txXfrm>
    </dsp:sp>
    <dsp:sp modelId="{2B9101F4-B5D1-4AB7-BC83-753D06A88415}">
      <dsp:nvSpPr>
        <dsp:cNvPr id="0" name=""/>
        <dsp:cNvSpPr/>
      </dsp:nvSpPr>
      <dsp:spPr>
        <a:xfrm>
          <a:off x="1714205" y="809642"/>
          <a:ext cx="1245974" cy="62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Environmentally Sound</a:t>
          </a:r>
          <a:endParaRPr lang="en-US" sz="1200" kern="1200" dirty="0"/>
        </a:p>
      </dsp:txBody>
      <dsp:txXfrm>
        <a:off x="1714205" y="809642"/>
        <a:ext cx="1245974" cy="622837"/>
      </dsp:txXfrm>
    </dsp:sp>
    <dsp:sp modelId="{12D2183B-C8C1-4ADD-8BFA-63A0024D79DB}">
      <dsp:nvSpPr>
        <dsp:cNvPr id="0" name=""/>
        <dsp:cNvSpPr/>
      </dsp:nvSpPr>
      <dsp:spPr>
        <a:xfrm>
          <a:off x="595818" y="1288533"/>
          <a:ext cx="2242248" cy="2242589"/>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3031507" y="1839073"/>
          <a:ext cx="1798233" cy="113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mn-lt"/>
            </a:rPr>
            <a:t>Longer lamp life means lower maintenance costs</a:t>
          </a:r>
          <a:endParaRPr lang="en-US" sz="1000" kern="1200" dirty="0"/>
        </a:p>
        <a:p>
          <a:pPr marL="57150" lvl="1" indent="-57150" algn="l" defTabSz="444500">
            <a:lnSpc>
              <a:spcPct val="90000"/>
            </a:lnSpc>
            <a:spcBef>
              <a:spcPct val="0"/>
            </a:spcBef>
            <a:spcAft>
              <a:spcPct val="15000"/>
            </a:spcAft>
            <a:buChar char="••"/>
          </a:pPr>
          <a:r>
            <a:rPr lang="en-US" sz="1000" kern="1200" dirty="0" smtClean="0">
              <a:latin typeface="+mn-lt"/>
            </a:rPr>
            <a:t>Maintains lumen output at or above rated specifications longer than uncontrolled lamps</a:t>
          </a:r>
        </a:p>
        <a:p>
          <a:pPr marL="57150" lvl="1" indent="-57150" algn="l" defTabSz="444500">
            <a:lnSpc>
              <a:spcPct val="90000"/>
            </a:lnSpc>
            <a:spcBef>
              <a:spcPct val="0"/>
            </a:spcBef>
            <a:spcAft>
              <a:spcPct val="15000"/>
            </a:spcAft>
            <a:buChar char="••"/>
          </a:pPr>
          <a:r>
            <a:rPr lang="en-US" sz="1000" kern="1200" dirty="0" smtClean="0">
              <a:latin typeface="+mn-lt"/>
            </a:rPr>
            <a:t>Virtually maintenance free</a:t>
          </a:r>
        </a:p>
      </dsp:txBody>
      <dsp:txXfrm>
        <a:off x="3031507" y="1839073"/>
        <a:ext cx="1798233" cy="1137964"/>
      </dsp:txXfrm>
    </dsp:sp>
    <dsp:sp modelId="{4E0AE086-AABF-4A0E-98D0-5626D79C154F}">
      <dsp:nvSpPr>
        <dsp:cNvPr id="0" name=""/>
        <dsp:cNvSpPr/>
      </dsp:nvSpPr>
      <dsp:spPr>
        <a:xfrm>
          <a:off x="1093955" y="2105630"/>
          <a:ext cx="1245974" cy="62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Safety</a:t>
          </a:r>
          <a:endParaRPr lang="en-US" sz="1200" kern="1200" dirty="0"/>
        </a:p>
      </dsp:txBody>
      <dsp:txXfrm>
        <a:off x="1093955" y="2105630"/>
        <a:ext cx="1245974" cy="622837"/>
      </dsp:txXfrm>
    </dsp:sp>
    <dsp:sp modelId="{339FCDE6-ACB1-4FC6-B770-034DE4C59DA1}">
      <dsp:nvSpPr>
        <dsp:cNvPr id="0" name=""/>
        <dsp:cNvSpPr/>
      </dsp:nvSpPr>
      <dsp:spPr>
        <a:xfrm>
          <a:off x="1378183" y="2731263"/>
          <a:ext cx="1926438" cy="1927210"/>
        </a:xfrm>
        <a:prstGeom prst="blockArc">
          <a:avLst>
            <a:gd name="adj1" fmla="val 13500000"/>
            <a:gd name="adj2" fmla="val 10800000"/>
            <a:gd name="adj3" fmla="val 12740"/>
          </a:avLst>
        </a:prstGeom>
        <a:solidFill>
          <a:schemeClr val="accent4">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3346149" y="3260000"/>
          <a:ext cx="1575578" cy="897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mn-lt"/>
            </a:rPr>
            <a:t>Designed to work with a wide variety of HID lamps including low/high  pressure sodium, metal-halide, mercury vapor, pulse start, etc.</a:t>
          </a:r>
          <a:endParaRPr lang="en-US" sz="1000" kern="1200" dirty="0"/>
        </a:p>
      </dsp:txBody>
      <dsp:txXfrm>
        <a:off x="3346149" y="3260000"/>
        <a:ext cx="1575578" cy="897222"/>
      </dsp:txXfrm>
    </dsp:sp>
    <dsp:sp modelId="{6AED50E6-1C35-4B77-9E90-501897F8F6D8}">
      <dsp:nvSpPr>
        <dsp:cNvPr id="0" name=""/>
        <dsp:cNvSpPr/>
      </dsp:nvSpPr>
      <dsp:spPr>
        <a:xfrm>
          <a:off x="1717152" y="3403481"/>
          <a:ext cx="1245974" cy="622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Versatile</a:t>
          </a:r>
          <a:endParaRPr lang="en-US" sz="1200" kern="1200" dirty="0"/>
        </a:p>
      </dsp:txBody>
      <dsp:txXfrm>
        <a:off x="1717152" y="3403481"/>
        <a:ext cx="1245974" cy="6228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CA62A-7C59-1A44-AA77-5F1530EE1FF6}">
      <dsp:nvSpPr>
        <dsp:cNvPr id="0" name=""/>
        <dsp:cNvSpPr/>
      </dsp:nvSpPr>
      <dsp:spPr>
        <a:xfrm>
          <a:off x="0" y="0"/>
          <a:ext cx="6601789" cy="741218"/>
        </a:xfrm>
        <a:prstGeom prst="roundRect">
          <a:avLst>
            <a:gd name="adj" fmla="val 10000"/>
          </a:avLst>
        </a:prstGeom>
        <a:solidFill>
          <a:schemeClr val="accent2">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rgbClr val="000000"/>
              </a:solidFill>
              <a:latin typeface="Arial"/>
              <a:cs typeface="Arial"/>
            </a:rPr>
            <a:t>Step One Deregulation of Power </a:t>
          </a:r>
          <a:endParaRPr lang="en-US" sz="1300" kern="1200" dirty="0">
            <a:solidFill>
              <a:srgbClr val="000000"/>
            </a:solidFill>
          </a:endParaRPr>
        </a:p>
        <a:p>
          <a:pPr marL="57150" lvl="1" indent="-57150" algn="l" defTabSz="444500">
            <a:lnSpc>
              <a:spcPct val="90000"/>
            </a:lnSpc>
            <a:spcBef>
              <a:spcPct val="0"/>
            </a:spcBef>
            <a:spcAft>
              <a:spcPct val="15000"/>
            </a:spcAft>
            <a:buChar char="••"/>
          </a:pPr>
          <a:r>
            <a:rPr lang="en-US" sz="1000" kern="1200" dirty="0" smtClean="0">
              <a:solidFill>
                <a:srgbClr val="000000"/>
              </a:solidFill>
              <a:latin typeface="Arial"/>
              <a:cs typeface="Arial"/>
            </a:rPr>
            <a:t>Is 7-10 times bigger than telecom deregulation on a huge up side as all 50 states must deregulate before 2020.</a:t>
          </a:r>
          <a:endParaRPr lang="en-US" sz="1000" kern="1200" dirty="0">
            <a:solidFill>
              <a:srgbClr val="000000"/>
            </a:solidFill>
          </a:endParaRPr>
        </a:p>
      </dsp:txBody>
      <dsp:txXfrm>
        <a:off x="21710" y="21710"/>
        <a:ext cx="5715232" cy="697798"/>
      </dsp:txXfrm>
    </dsp:sp>
    <dsp:sp modelId="{1D8A3C56-1EFC-D449-9C89-1154FB5762C7}">
      <dsp:nvSpPr>
        <dsp:cNvPr id="0" name=""/>
        <dsp:cNvSpPr/>
      </dsp:nvSpPr>
      <dsp:spPr>
        <a:xfrm>
          <a:off x="492990" y="844165"/>
          <a:ext cx="6601789" cy="741218"/>
        </a:xfrm>
        <a:prstGeom prst="roundRect">
          <a:avLst>
            <a:gd name="adj" fmla="val 10000"/>
          </a:avLst>
        </a:prstGeom>
        <a:solidFill>
          <a:schemeClr val="accent3">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smtClean="0">
              <a:solidFill>
                <a:srgbClr val="000000"/>
              </a:solidFill>
              <a:latin typeface="Arial"/>
              <a:cs typeface="Arial"/>
            </a:rPr>
            <a:t>Simple to Understand</a:t>
          </a:r>
          <a:endParaRPr lang="en-US" sz="1300" kern="1200" dirty="0">
            <a:solidFill>
              <a:srgbClr val="000000"/>
            </a:solidFill>
          </a:endParaRPr>
        </a:p>
        <a:p>
          <a:pPr marL="57150" lvl="1" indent="-57150" algn="l" defTabSz="444500">
            <a:lnSpc>
              <a:spcPct val="90000"/>
            </a:lnSpc>
            <a:spcBef>
              <a:spcPct val="0"/>
            </a:spcBef>
            <a:spcAft>
              <a:spcPct val="15000"/>
            </a:spcAft>
            <a:buChar char="••"/>
          </a:pPr>
          <a:r>
            <a:rPr lang="en-US" sz="1000" kern="1200" dirty="0" smtClean="0">
              <a:solidFill>
                <a:srgbClr val="000000"/>
              </a:solidFill>
              <a:latin typeface="Arial"/>
              <a:cs typeface="Arial"/>
            </a:rPr>
            <a:t>Professional marketers will be offering consumers lower cost power.</a:t>
          </a:r>
          <a:endParaRPr lang="en-US" sz="1000" kern="1200" dirty="0">
            <a:solidFill>
              <a:srgbClr val="000000"/>
            </a:solidFill>
          </a:endParaRPr>
        </a:p>
      </dsp:txBody>
      <dsp:txXfrm>
        <a:off x="514700" y="865875"/>
        <a:ext cx="5583586" cy="697798"/>
      </dsp:txXfrm>
    </dsp:sp>
    <dsp:sp modelId="{557658E7-3178-B74A-B2DB-E5901A13C4DF}">
      <dsp:nvSpPr>
        <dsp:cNvPr id="0" name=""/>
        <dsp:cNvSpPr/>
      </dsp:nvSpPr>
      <dsp:spPr>
        <a:xfrm>
          <a:off x="985981" y="1688331"/>
          <a:ext cx="6601789" cy="741218"/>
        </a:xfrm>
        <a:prstGeom prst="roundRect">
          <a:avLst>
            <a:gd name="adj" fmla="val 10000"/>
          </a:avLst>
        </a:prstGeom>
        <a:solidFill>
          <a:schemeClr val="accent4">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smtClean="0">
              <a:solidFill>
                <a:srgbClr val="000000"/>
              </a:solidFill>
              <a:latin typeface="Arial"/>
              <a:cs typeface="Arial"/>
            </a:rPr>
            <a:t>Warren Buffet Stated</a:t>
          </a:r>
          <a:endParaRPr lang="en-US" sz="1300" kern="1200" dirty="0">
            <a:solidFill>
              <a:srgbClr val="000000"/>
            </a:solidFill>
          </a:endParaRPr>
        </a:p>
        <a:p>
          <a:pPr marL="57150" lvl="1" indent="-57150" algn="l" defTabSz="444500">
            <a:lnSpc>
              <a:spcPct val="90000"/>
            </a:lnSpc>
            <a:spcBef>
              <a:spcPct val="0"/>
            </a:spcBef>
            <a:spcAft>
              <a:spcPct val="15000"/>
            </a:spcAft>
            <a:buChar char="••"/>
          </a:pPr>
          <a:r>
            <a:rPr lang="en-US" sz="1000" kern="1200" dirty="0" smtClean="0">
              <a:solidFill>
                <a:srgbClr val="000000"/>
              </a:solidFill>
              <a:latin typeface="Arial"/>
              <a:cs typeface="Arial"/>
            </a:rPr>
            <a:t>“Power Deregulation will result in the biggest transfer of wealth in the history of the United States”</a:t>
          </a:r>
          <a:endParaRPr lang="en-US" sz="1000" kern="1200" dirty="0">
            <a:solidFill>
              <a:srgbClr val="000000"/>
            </a:solidFill>
          </a:endParaRPr>
        </a:p>
      </dsp:txBody>
      <dsp:txXfrm>
        <a:off x="1007691" y="1710041"/>
        <a:ext cx="5583586" cy="697798"/>
      </dsp:txXfrm>
    </dsp:sp>
    <dsp:sp modelId="{18D48F06-60DA-5E48-BE97-9FDA3D8E822B}">
      <dsp:nvSpPr>
        <dsp:cNvPr id="0" name=""/>
        <dsp:cNvSpPr/>
      </dsp:nvSpPr>
      <dsp:spPr>
        <a:xfrm>
          <a:off x="1478972" y="2562734"/>
          <a:ext cx="6601789" cy="680742"/>
        </a:xfrm>
        <a:prstGeom prst="roundRect">
          <a:avLst>
            <a:gd name="adj" fmla="val 10000"/>
          </a:avLst>
        </a:prstGeom>
        <a:solidFill>
          <a:schemeClr val="accent5">
            <a:hueOff val="0"/>
            <a:satOff val="0"/>
            <a:lumOff val="0"/>
            <a:alpha val="7400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rgbClr val="000000"/>
              </a:solidFill>
              <a:latin typeface="Arial"/>
              <a:cs typeface="Arial"/>
            </a:rPr>
            <a:t>Whether or not a Power Sale is Made</a:t>
          </a:r>
          <a:endParaRPr lang="en-US" sz="1300" kern="1200" dirty="0">
            <a:solidFill>
              <a:srgbClr val="000000"/>
            </a:solidFill>
          </a:endParaRPr>
        </a:p>
        <a:p>
          <a:pPr marL="57150" lvl="1" indent="-57150" algn="l" defTabSz="444500">
            <a:lnSpc>
              <a:spcPct val="90000"/>
            </a:lnSpc>
            <a:spcBef>
              <a:spcPct val="0"/>
            </a:spcBef>
            <a:spcAft>
              <a:spcPct val="15000"/>
            </a:spcAft>
            <a:buChar char="••"/>
          </a:pPr>
          <a:r>
            <a:rPr lang="en-US" sz="1000" kern="1200" dirty="0" smtClean="0">
              <a:solidFill>
                <a:srgbClr val="000000"/>
              </a:solidFill>
              <a:latin typeface="Arial"/>
              <a:cs typeface="Arial"/>
            </a:rPr>
            <a:t>The customer is introduced to E</a:t>
          </a:r>
          <a:r>
            <a:rPr lang="en-US" sz="1000" kern="1200" baseline="30000" dirty="0" smtClean="0">
              <a:solidFill>
                <a:srgbClr val="000000"/>
              </a:solidFill>
              <a:latin typeface="Arial"/>
              <a:cs typeface="Arial"/>
            </a:rPr>
            <a:t>3. </a:t>
          </a:r>
          <a:r>
            <a:rPr lang="en-US" sz="1000" kern="1200" baseline="0" dirty="0" smtClean="0">
              <a:solidFill>
                <a:srgbClr val="000000"/>
              </a:solidFill>
              <a:latin typeface="Arial"/>
              <a:cs typeface="Arial"/>
            </a:rPr>
            <a:t>So</a:t>
          </a:r>
          <a:r>
            <a:rPr lang="en-US" sz="1000" kern="1200" dirty="0" smtClean="0">
              <a:solidFill>
                <a:srgbClr val="000000"/>
              </a:solidFill>
              <a:latin typeface="Arial"/>
              <a:cs typeface="Arial"/>
            </a:rPr>
            <a:t> $0 cost for client procurement in the subsidiaries: “Continuous Revenue Stream”</a:t>
          </a:r>
          <a:endParaRPr lang="en-US" sz="1000" kern="1200" dirty="0">
            <a:solidFill>
              <a:srgbClr val="000000"/>
            </a:solidFill>
          </a:endParaRPr>
        </a:p>
      </dsp:txBody>
      <dsp:txXfrm>
        <a:off x="1498910" y="2582672"/>
        <a:ext cx="5587130" cy="640866"/>
      </dsp:txXfrm>
    </dsp:sp>
    <dsp:sp modelId="{6AABD05A-CCA9-D44C-AB7B-DD6DC61DE9E2}">
      <dsp:nvSpPr>
        <dsp:cNvPr id="0" name=""/>
        <dsp:cNvSpPr/>
      </dsp:nvSpPr>
      <dsp:spPr>
        <a:xfrm>
          <a:off x="1971962" y="3376662"/>
          <a:ext cx="6601789" cy="741218"/>
        </a:xfrm>
        <a:prstGeom prst="roundRect">
          <a:avLst>
            <a:gd name="adj" fmla="val 10000"/>
          </a:avLst>
        </a:prstGeom>
        <a:solidFill>
          <a:schemeClr val="accent6">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solidFill>
                <a:srgbClr val="000000"/>
              </a:solidFill>
              <a:latin typeface="Arial"/>
              <a:cs typeface="Arial"/>
            </a:rPr>
            <a:t>Rollup Strategy</a:t>
          </a:r>
          <a:endParaRPr lang="en-US" sz="1300" kern="1200" dirty="0">
            <a:solidFill>
              <a:srgbClr val="000000"/>
            </a:solidFill>
          </a:endParaRPr>
        </a:p>
        <a:p>
          <a:pPr marL="57150" lvl="1" indent="-57150" algn="l" defTabSz="444500">
            <a:lnSpc>
              <a:spcPct val="90000"/>
            </a:lnSpc>
            <a:spcBef>
              <a:spcPct val="0"/>
            </a:spcBef>
            <a:spcAft>
              <a:spcPct val="15000"/>
            </a:spcAft>
            <a:buChar char="••"/>
          </a:pPr>
          <a:r>
            <a:rPr lang="en-US" sz="1000" kern="1200" dirty="0" smtClean="0">
              <a:solidFill>
                <a:srgbClr val="000000"/>
              </a:solidFill>
              <a:latin typeface="Arial"/>
              <a:cs typeface="Arial"/>
            </a:rPr>
            <a:t>“TPC” compares to “The Lending Tree” in the Power Industry </a:t>
          </a:r>
          <a:endParaRPr lang="en-US" sz="1000" kern="1200" dirty="0">
            <a:solidFill>
              <a:srgbClr val="000000"/>
            </a:solidFill>
          </a:endParaRPr>
        </a:p>
      </dsp:txBody>
      <dsp:txXfrm>
        <a:off x="1993672" y="3398372"/>
        <a:ext cx="5583586" cy="697798"/>
      </dsp:txXfrm>
    </dsp:sp>
    <dsp:sp modelId="{78A1F03E-F44B-5843-9E72-EF159606316D}">
      <dsp:nvSpPr>
        <dsp:cNvPr id="0" name=""/>
        <dsp:cNvSpPr/>
      </dsp:nvSpPr>
      <dsp:spPr>
        <a:xfrm>
          <a:off x="6119996" y="541501"/>
          <a:ext cx="481792" cy="48179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228399" y="541501"/>
        <a:ext cx="264986" cy="362548"/>
      </dsp:txXfrm>
    </dsp:sp>
    <dsp:sp modelId="{61C2F995-B391-0645-ABC1-6DCD2B8365AB}">
      <dsp:nvSpPr>
        <dsp:cNvPr id="0" name=""/>
        <dsp:cNvSpPr/>
      </dsp:nvSpPr>
      <dsp:spPr>
        <a:xfrm>
          <a:off x="6612987" y="1385666"/>
          <a:ext cx="481792" cy="48179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6721390" y="1385666"/>
        <a:ext cx="264986" cy="362548"/>
      </dsp:txXfrm>
    </dsp:sp>
    <dsp:sp modelId="{A90C04E0-9452-6B4A-984D-F8819515B2BF}">
      <dsp:nvSpPr>
        <dsp:cNvPr id="0" name=""/>
        <dsp:cNvSpPr/>
      </dsp:nvSpPr>
      <dsp:spPr>
        <a:xfrm>
          <a:off x="7105978" y="2217478"/>
          <a:ext cx="481792" cy="48179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7214381" y="2217478"/>
        <a:ext cx="264986" cy="362548"/>
      </dsp:txXfrm>
    </dsp:sp>
    <dsp:sp modelId="{B85119A1-8A56-564F-A65F-AC1C78620513}">
      <dsp:nvSpPr>
        <dsp:cNvPr id="0" name=""/>
        <dsp:cNvSpPr/>
      </dsp:nvSpPr>
      <dsp:spPr>
        <a:xfrm>
          <a:off x="7598969" y="3069880"/>
          <a:ext cx="481792" cy="48179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7707372" y="3069880"/>
        <a:ext cx="264986" cy="3625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BBB02-730D-ED41-B5EC-321CF90FD5FB}">
      <dsp:nvSpPr>
        <dsp:cNvPr id="0" name=""/>
        <dsp:cNvSpPr/>
      </dsp:nvSpPr>
      <dsp:spPr>
        <a:xfrm rot="16200000">
          <a:off x="-1438574" y="2217313"/>
          <a:ext cx="3632980" cy="47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95065" bIns="0" numCol="1" spcCol="1270" anchor="t" anchorCtr="0">
          <a:noAutofit/>
        </a:bodyPr>
        <a:lstStyle/>
        <a:p>
          <a:pPr lvl="0" algn="r" defTabSz="1066800">
            <a:lnSpc>
              <a:spcPct val="90000"/>
            </a:lnSpc>
            <a:spcBef>
              <a:spcPct val="0"/>
            </a:spcBef>
            <a:spcAft>
              <a:spcPct val="35000"/>
            </a:spcAft>
          </a:pPr>
          <a:r>
            <a:rPr lang="en-US" sz="2400" b="1" kern="1200" dirty="0" smtClean="0">
              <a:latin typeface="Arial"/>
              <a:cs typeface="Arial"/>
            </a:rPr>
            <a:t>TPC Differentiators</a:t>
          </a:r>
          <a:endParaRPr lang="en-US" sz="2400" b="1" kern="1200" dirty="0">
            <a:latin typeface="Arial"/>
            <a:cs typeface="Arial"/>
          </a:endParaRPr>
        </a:p>
      </dsp:txBody>
      <dsp:txXfrm>
        <a:off x="-1438574" y="2217313"/>
        <a:ext cx="3632980" cy="475636"/>
      </dsp:txXfrm>
    </dsp:sp>
    <dsp:sp modelId="{3C52BD5F-3428-4E4F-8A4A-C459E38B261E}">
      <dsp:nvSpPr>
        <dsp:cNvPr id="0" name=""/>
        <dsp:cNvSpPr/>
      </dsp:nvSpPr>
      <dsp:spPr>
        <a:xfrm>
          <a:off x="566407" y="656443"/>
          <a:ext cx="3122301" cy="3853284"/>
        </a:xfrm>
        <a:prstGeom prst="rect">
          <a:avLst/>
        </a:prstGeom>
        <a:solidFill>
          <a:schemeClr val="accent4">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9568" tIns="595065" rIns="99568" bIns="99568" numCol="1" spcCol="1270" anchor="t" anchorCtr="0">
          <a:noAutofit/>
        </a:bodyPr>
        <a:lstStyle/>
        <a:p>
          <a:pPr marL="114300" lvl="1" indent="-114300" algn="l" defTabSz="622300">
            <a:lnSpc>
              <a:spcPct val="120000"/>
            </a:lnSpc>
            <a:spcBef>
              <a:spcPct val="0"/>
            </a:spcBef>
            <a:spcAft>
              <a:spcPct val="15000"/>
            </a:spcAft>
            <a:buChar char="••"/>
          </a:pPr>
          <a:r>
            <a:rPr lang="en-US" sz="1400" kern="1200" dirty="0" smtClean="0">
              <a:solidFill>
                <a:srgbClr val="000000"/>
              </a:solidFill>
              <a:latin typeface="Arial"/>
              <a:cs typeface="Arial"/>
            </a:rPr>
            <a:t>Over 10,000 contracts in place (valued at $8M to $12M)</a:t>
          </a:r>
          <a:endParaRPr lang="en-US" sz="1400" kern="1200" dirty="0">
            <a:solidFill>
              <a:srgbClr val="000000"/>
            </a:solidFill>
            <a:latin typeface="Arial"/>
            <a:cs typeface="Arial"/>
          </a:endParaRPr>
        </a:p>
        <a:p>
          <a:pPr marL="114300" lvl="1" indent="-114300" algn="l" defTabSz="622300">
            <a:lnSpc>
              <a:spcPct val="120000"/>
            </a:lnSpc>
            <a:spcBef>
              <a:spcPct val="0"/>
            </a:spcBef>
            <a:spcAft>
              <a:spcPct val="15000"/>
            </a:spcAft>
            <a:buChar char="••"/>
          </a:pPr>
          <a:r>
            <a:rPr lang="en-US" sz="1400" kern="1200" dirty="0" smtClean="0">
              <a:solidFill>
                <a:srgbClr val="000000"/>
              </a:solidFill>
              <a:latin typeface="Arial"/>
              <a:cs typeface="Arial"/>
            </a:rPr>
            <a:t>Multiple Suppliers (20+ and counting)</a:t>
          </a:r>
          <a:endParaRPr lang="en-US" sz="1400" kern="1200" dirty="0">
            <a:solidFill>
              <a:srgbClr val="000000"/>
            </a:solidFill>
            <a:latin typeface="Arial"/>
            <a:cs typeface="Arial"/>
          </a:endParaRPr>
        </a:p>
        <a:p>
          <a:pPr marL="114300" lvl="1" indent="-114300" algn="l" defTabSz="622300">
            <a:lnSpc>
              <a:spcPct val="120000"/>
            </a:lnSpc>
            <a:spcBef>
              <a:spcPct val="0"/>
            </a:spcBef>
            <a:spcAft>
              <a:spcPct val="15000"/>
            </a:spcAft>
            <a:buChar char="••"/>
          </a:pPr>
          <a:r>
            <a:rPr lang="en-US" sz="1400" kern="1200" dirty="0" smtClean="0">
              <a:solidFill>
                <a:srgbClr val="000000"/>
              </a:solidFill>
              <a:latin typeface="Arial"/>
              <a:cs typeface="Arial"/>
            </a:rPr>
            <a:t>Commodity Expertise</a:t>
          </a:r>
          <a:endParaRPr lang="en-US" sz="1400" kern="1200" dirty="0">
            <a:solidFill>
              <a:srgbClr val="000000"/>
            </a:solidFill>
            <a:latin typeface="Arial"/>
            <a:cs typeface="Arial"/>
          </a:endParaRPr>
        </a:p>
        <a:p>
          <a:pPr marL="114300" lvl="1" indent="-114300" algn="l" defTabSz="622300">
            <a:lnSpc>
              <a:spcPct val="120000"/>
            </a:lnSpc>
            <a:spcBef>
              <a:spcPct val="0"/>
            </a:spcBef>
            <a:spcAft>
              <a:spcPct val="15000"/>
            </a:spcAft>
            <a:buChar char="••"/>
          </a:pPr>
          <a:r>
            <a:rPr lang="en-US" sz="1400" kern="1200" dirty="0" smtClean="0">
              <a:solidFill>
                <a:srgbClr val="000000"/>
              </a:solidFill>
              <a:latin typeface="Arial"/>
              <a:cs typeface="Arial"/>
            </a:rPr>
            <a:t>Pioneers of Deregulation (Helped deregulate the City of Dallas)</a:t>
          </a:r>
          <a:endParaRPr lang="en-US" sz="1400" kern="1200" dirty="0">
            <a:solidFill>
              <a:srgbClr val="000000"/>
            </a:solidFill>
            <a:latin typeface="Arial"/>
            <a:cs typeface="Arial"/>
          </a:endParaRPr>
        </a:p>
        <a:p>
          <a:pPr marL="114300" lvl="1" indent="-114300" algn="l" defTabSz="622300">
            <a:lnSpc>
              <a:spcPct val="120000"/>
            </a:lnSpc>
            <a:spcBef>
              <a:spcPct val="0"/>
            </a:spcBef>
            <a:spcAft>
              <a:spcPct val="15000"/>
            </a:spcAft>
            <a:buChar char="••"/>
          </a:pPr>
          <a:r>
            <a:rPr lang="en-US" sz="1400" kern="1200" dirty="0" smtClean="0">
              <a:solidFill>
                <a:srgbClr val="000000"/>
              </a:solidFill>
              <a:latin typeface="Arial"/>
              <a:cs typeface="Arial"/>
            </a:rPr>
            <a:t>Power Portal -first of its kind</a:t>
          </a:r>
          <a:endParaRPr lang="en-US" sz="1400" kern="1200" dirty="0">
            <a:solidFill>
              <a:srgbClr val="000000"/>
            </a:solidFill>
            <a:latin typeface="Arial"/>
            <a:cs typeface="Arial"/>
          </a:endParaRPr>
        </a:p>
        <a:p>
          <a:pPr marL="114300" lvl="1" indent="-114300" algn="l" defTabSz="622300">
            <a:lnSpc>
              <a:spcPct val="120000"/>
            </a:lnSpc>
            <a:spcBef>
              <a:spcPct val="0"/>
            </a:spcBef>
            <a:spcAft>
              <a:spcPct val="15000"/>
            </a:spcAft>
            <a:buChar char="••"/>
          </a:pPr>
          <a:r>
            <a:rPr lang="en-US" sz="1400" kern="1200" dirty="0" smtClean="0">
              <a:solidFill>
                <a:srgbClr val="000000"/>
              </a:solidFill>
              <a:latin typeface="Arial"/>
              <a:cs typeface="Arial"/>
            </a:rPr>
            <a:t>Compliance – Our goal is to be an industry leader in compliance</a:t>
          </a:r>
          <a:endParaRPr lang="en-US" sz="1400" kern="1200" dirty="0">
            <a:solidFill>
              <a:srgbClr val="000000"/>
            </a:solidFill>
            <a:latin typeface="Arial"/>
            <a:cs typeface="Arial"/>
          </a:endParaRPr>
        </a:p>
      </dsp:txBody>
      <dsp:txXfrm>
        <a:off x="566407" y="656443"/>
        <a:ext cx="3122301" cy="3853284"/>
      </dsp:txXfrm>
    </dsp:sp>
    <dsp:sp modelId="{B8210363-1842-194F-AEF6-DB24E8208795}">
      <dsp:nvSpPr>
        <dsp:cNvPr id="0" name=""/>
        <dsp:cNvSpPr/>
      </dsp:nvSpPr>
      <dsp:spPr>
        <a:xfrm>
          <a:off x="1645402" y="187585"/>
          <a:ext cx="1349439" cy="293678"/>
        </a:xfrm>
        <a:prstGeom prst="rect">
          <a:avLst/>
        </a:prstGeom>
        <a:solidFill>
          <a:schemeClr val="accent4">
            <a:tint val="5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1">
          <a:scrgbClr r="0" g="0" b="0"/>
        </a:fillRef>
        <a:effectRef idx="2">
          <a:scrgbClr r="0" g="0" b="0"/>
        </a:effectRef>
        <a:fontRef idx="minor"/>
      </dsp:style>
    </dsp:sp>
    <dsp:sp modelId="{81A26501-7FE3-6548-B92F-FFB073EB4C7E}">
      <dsp:nvSpPr>
        <dsp:cNvPr id="0" name=""/>
        <dsp:cNvSpPr/>
      </dsp:nvSpPr>
      <dsp:spPr>
        <a:xfrm rot="16200000">
          <a:off x="4411914" y="1171643"/>
          <a:ext cx="1442184" cy="40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95065" bIns="0" numCol="1" spcCol="1270" anchor="t" anchorCtr="0">
          <a:noAutofit/>
        </a:bodyPr>
        <a:lstStyle/>
        <a:p>
          <a:pPr lvl="0" algn="ctr" defTabSz="1422400">
            <a:lnSpc>
              <a:spcPct val="90000"/>
            </a:lnSpc>
            <a:spcBef>
              <a:spcPct val="0"/>
            </a:spcBef>
            <a:spcAft>
              <a:spcPct val="35000"/>
            </a:spcAft>
          </a:pPr>
          <a:r>
            <a:rPr lang="en-US" sz="3200" b="1" kern="1200" dirty="0" smtClean="0">
              <a:solidFill>
                <a:schemeClr val="tx1"/>
              </a:solidFill>
              <a:latin typeface="Arial"/>
              <a:cs typeface="Arial"/>
            </a:rPr>
            <a:t>E</a:t>
          </a:r>
          <a:r>
            <a:rPr lang="en-US" sz="3200" b="1" kern="1200" baseline="30000" dirty="0" smtClean="0">
              <a:solidFill>
                <a:schemeClr val="tx1"/>
              </a:solidFill>
              <a:latin typeface="Arial"/>
              <a:cs typeface="Arial"/>
            </a:rPr>
            <a:t>3</a:t>
          </a:r>
          <a:r>
            <a:rPr lang="en-US" sz="3200" kern="1200" dirty="0" smtClean="0">
              <a:solidFill>
                <a:schemeClr val="tx1"/>
              </a:solidFill>
              <a:latin typeface="Arial"/>
              <a:cs typeface="Arial"/>
            </a:rPr>
            <a:t> </a:t>
          </a:r>
          <a:endParaRPr lang="en-US" sz="4400" kern="1200" dirty="0">
            <a:solidFill>
              <a:schemeClr val="tx1"/>
            </a:solidFill>
            <a:latin typeface="Arial"/>
            <a:cs typeface="Arial"/>
          </a:endParaRPr>
        </a:p>
      </dsp:txBody>
      <dsp:txXfrm>
        <a:off x="4411914" y="1171643"/>
        <a:ext cx="1442184" cy="407341"/>
      </dsp:txXfrm>
    </dsp:sp>
    <dsp:sp modelId="{E65EFAA2-B6CD-D947-A257-E9F8D6C11FE6}">
      <dsp:nvSpPr>
        <dsp:cNvPr id="0" name=""/>
        <dsp:cNvSpPr/>
      </dsp:nvSpPr>
      <dsp:spPr>
        <a:xfrm>
          <a:off x="5410667" y="658364"/>
          <a:ext cx="2912351" cy="3846563"/>
        </a:xfrm>
        <a:prstGeom prst="rect">
          <a:avLst/>
        </a:prstGeom>
        <a:solidFill>
          <a:schemeClr val="accent4">
            <a:hueOff val="1114551"/>
            <a:satOff val="-13191"/>
            <a:lumOff val="-3451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9568" tIns="595065" rIns="99568" bIns="99568" numCol="1" spcCol="1270" anchor="t" anchorCtr="0">
          <a:noAutofit/>
        </a:bodyPr>
        <a:lstStyle/>
        <a:p>
          <a:pPr marL="114300" lvl="1" indent="-114300" algn="l" defTabSz="622300">
            <a:lnSpc>
              <a:spcPct val="120000"/>
            </a:lnSpc>
            <a:spcBef>
              <a:spcPct val="0"/>
            </a:spcBef>
            <a:spcAft>
              <a:spcPct val="15000"/>
            </a:spcAft>
            <a:buChar char="••"/>
          </a:pPr>
          <a:r>
            <a:rPr lang="en-US" sz="1400" kern="1200" dirty="0" smtClean="0">
              <a:latin typeface="Arial"/>
              <a:cs typeface="Arial"/>
            </a:rPr>
            <a:t>Top Management</a:t>
          </a:r>
          <a:endParaRPr lang="en-US" sz="1400" kern="1200" dirty="0">
            <a:latin typeface="Arial"/>
            <a:cs typeface="Arial"/>
          </a:endParaRPr>
        </a:p>
        <a:p>
          <a:pPr marL="114300" lvl="1" indent="-114300" algn="l" defTabSz="622300">
            <a:lnSpc>
              <a:spcPct val="120000"/>
            </a:lnSpc>
            <a:spcBef>
              <a:spcPct val="0"/>
            </a:spcBef>
            <a:spcAft>
              <a:spcPct val="15000"/>
            </a:spcAft>
            <a:buChar char="••"/>
          </a:pPr>
          <a:r>
            <a:rPr lang="en-US" sz="1400" kern="1200" dirty="0" smtClean="0">
              <a:latin typeface="Arial"/>
              <a:cs typeface="Arial"/>
            </a:rPr>
            <a:t>Proprietary Technology </a:t>
          </a:r>
          <a:endParaRPr lang="en-US" sz="1400" kern="1200" dirty="0">
            <a:latin typeface="Arial"/>
            <a:cs typeface="Arial"/>
          </a:endParaRPr>
        </a:p>
        <a:p>
          <a:pPr marL="114300" lvl="1" indent="-114300" algn="l" defTabSz="622300">
            <a:lnSpc>
              <a:spcPct val="120000"/>
            </a:lnSpc>
            <a:spcBef>
              <a:spcPct val="0"/>
            </a:spcBef>
            <a:spcAft>
              <a:spcPct val="15000"/>
            </a:spcAft>
            <a:buChar char="••"/>
          </a:pPr>
          <a:r>
            <a:rPr lang="en-US" sz="1400" kern="1200" dirty="0" smtClean="0">
              <a:latin typeface="Arial"/>
              <a:cs typeface="Arial"/>
            </a:rPr>
            <a:t>100% Financing</a:t>
          </a:r>
          <a:endParaRPr lang="en-US" sz="1400" kern="1200" dirty="0">
            <a:latin typeface="Arial"/>
            <a:cs typeface="Arial"/>
          </a:endParaRPr>
        </a:p>
        <a:p>
          <a:pPr marL="114300" lvl="1" indent="-114300" algn="l" defTabSz="622300">
            <a:lnSpc>
              <a:spcPct val="120000"/>
            </a:lnSpc>
            <a:spcBef>
              <a:spcPct val="0"/>
            </a:spcBef>
            <a:spcAft>
              <a:spcPct val="15000"/>
            </a:spcAft>
            <a:buChar char="••"/>
          </a:pPr>
          <a:r>
            <a:rPr lang="en-US" sz="1400" kern="1200" dirty="0" smtClean="0">
              <a:latin typeface="Arial"/>
              <a:cs typeface="Arial"/>
            </a:rPr>
            <a:t>Government Expertise</a:t>
          </a:r>
          <a:endParaRPr lang="en-US" sz="1400" kern="1200" dirty="0">
            <a:latin typeface="Arial"/>
            <a:cs typeface="Arial"/>
          </a:endParaRPr>
        </a:p>
        <a:p>
          <a:pPr marL="114300" lvl="1" indent="-114300" algn="l" defTabSz="622300">
            <a:lnSpc>
              <a:spcPct val="120000"/>
            </a:lnSpc>
            <a:spcBef>
              <a:spcPct val="0"/>
            </a:spcBef>
            <a:spcAft>
              <a:spcPct val="15000"/>
            </a:spcAft>
            <a:buChar char="••"/>
          </a:pPr>
          <a:r>
            <a:rPr lang="en-US" sz="1400" kern="1200" dirty="0" smtClean="0">
              <a:latin typeface="Arial"/>
              <a:cs typeface="Arial"/>
            </a:rPr>
            <a:t>Integration Expertise</a:t>
          </a:r>
          <a:endParaRPr lang="en-US" sz="1400" kern="1200" dirty="0">
            <a:latin typeface="Arial"/>
            <a:cs typeface="Arial"/>
          </a:endParaRPr>
        </a:p>
        <a:p>
          <a:pPr marL="114300" lvl="1" indent="-114300" algn="l" defTabSz="622300">
            <a:lnSpc>
              <a:spcPct val="120000"/>
            </a:lnSpc>
            <a:spcBef>
              <a:spcPct val="0"/>
            </a:spcBef>
            <a:spcAft>
              <a:spcPct val="15000"/>
            </a:spcAft>
            <a:buChar char="••"/>
          </a:pPr>
          <a:r>
            <a:rPr lang="en-US" sz="1400" kern="1200" dirty="0" smtClean="0">
              <a:latin typeface="Arial"/>
              <a:cs typeface="Arial"/>
            </a:rPr>
            <a:t>Strategic Relationships</a:t>
          </a:r>
          <a:endParaRPr lang="en-US" sz="1400" kern="1200" dirty="0">
            <a:latin typeface="Arial"/>
            <a:cs typeface="Arial"/>
          </a:endParaRPr>
        </a:p>
      </dsp:txBody>
      <dsp:txXfrm>
        <a:off x="5410667" y="658364"/>
        <a:ext cx="2912351" cy="3846563"/>
      </dsp:txXfrm>
    </dsp:sp>
    <dsp:sp modelId="{AB8BCBDB-49F9-B444-8C2D-9EFAB42751F2}">
      <dsp:nvSpPr>
        <dsp:cNvPr id="0" name=""/>
        <dsp:cNvSpPr/>
      </dsp:nvSpPr>
      <dsp:spPr>
        <a:xfrm flipV="1">
          <a:off x="4828235" y="275892"/>
          <a:ext cx="1349439" cy="176722"/>
        </a:xfrm>
        <a:prstGeom prst="rect">
          <a:avLst/>
        </a:prstGeom>
        <a:solidFill>
          <a:schemeClr val="accent4">
            <a:tint val="50000"/>
            <a:hueOff val="1383713"/>
            <a:satOff val="-51339"/>
            <a:lumOff val="-9687"/>
            <a:alphaOff val="0"/>
          </a:schemeClr>
        </a:solidFill>
        <a:ln>
          <a:noFill/>
        </a:ln>
        <a:effectLst/>
        <a:scene3d>
          <a:camera prst="obliqueTopRight"/>
          <a:lightRig rig="threePt" dir="tl"/>
        </a:scene3d>
        <a:sp3d>
          <a:bevelT w="25400" h="25400"/>
        </a:sp3d>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825E5-69E6-4244-A681-707A29823C54}">
      <dsp:nvSpPr>
        <dsp:cNvPr id="0" name=""/>
        <dsp:cNvSpPr/>
      </dsp:nvSpPr>
      <dsp:spPr>
        <a:xfrm rot="5400000">
          <a:off x="1016327" y="1046504"/>
          <a:ext cx="1037294" cy="1180923"/>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E111F-0A6C-6048-8667-014506A1ABF1}">
      <dsp:nvSpPr>
        <dsp:cNvPr id="0" name=""/>
        <dsp:cNvSpPr/>
      </dsp:nvSpPr>
      <dsp:spPr>
        <a:xfrm>
          <a:off x="741506" y="79647"/>
          <a:ext cx="1746194" cy="856267"/>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Fear</a:t>
          </a:r>
          <a:endParaRPr lang="en-US" sz="3400" kern="1200" dirty="0"/>
        </a:p>
      </dsp:txBody>
      <dsp:txXfrm>
        <a:off x="783313" y="121454"/>
        <a:ext cx="1662580" cy="772653"/>
      </dsp:txXfrm>
    </dsp:sp>
    <dsp:sp modelId="{39321D01-7253-6D45-8D02-F16D14369344}">
      <dsp:nvSpPr>
        <dsp:cNvPr id="0" name=""/>
        <dsp:cNvSpPr/>
      </dsp:nvSpPr>
      <dsp:spPr>
        <a:xfrm>
          <a:off x="2487701" y="13214"/>
          <a:ext cx="1270015" cy="98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that they will miss out on a opportunity 7 times bigger than Telecom</a:t>
          </a:r>
          <a:endParaRPr lang="en-US" sz="1200" kern="1200" dirty="0"/>
        </a:p>
      </dsp:txBody>
      <dsp:txXfrm>
        <a:off x="2487701" y="13214"/>
        <a:ext cx="1270015" cy="987899"/>
      </dsp:txXfrm>
    </dsp:sp>
    <dsp:sp modelId="{90328404-D5B1-2142-B85B-DA1B6DE3BA45}">
      <dsp:nvSpPr>
        <dsp:cNvPr id="0" name=""/>
        <dsp:cNvSpPr/>
      </dsp:nvSpPr>
      <dsp:spPr>
        <a:xfrm rot="5400000">
          <a:off x="2464107" y="2302955"/>
          <a:ext cx="1037294" cy="1180923"/>
        </a:xfrm>
        <a:prstGeom prst="bentUpArrow">
          <a:avLst>
            <a:gd name="adj1" fmla="val 32840"/>
            <a:gd name="adj2" fmla="val 25000"/>
            <a:gd name="adj3" fmla="val 35780"/>
          </a:avLst>
        </a:prstGeom>
        <a:solidFill>
          <a:schemeClr val="accent1">
            <a:tint val="50000"/>
            <a:hueOff val="-3953574"/>
            <a:satOff val="15900"/>
            <a:lumOff val="122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EB22A-0F82-7042-8BED-AFED9C6EBB8D}">
      <dsp:nvSpPr>
        <dsp:cNvPr id="0" name=""/>
        <dsp:cNvSpPr/>
      </dsp:nvSpPr>
      <dsp:spPr>
        <a:xfrm>
          <a:off x="2189287" y="1321993"/>
          <a:ext cx="1746194" cy="884477"/>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Hope</a:t>
          </a:r>
          <a:endParaRPr lang="en-US" sz="3400" kern="1200" dirty="0"/>
        </a:p>
      </dsp:txBody>
      <dsp:txXfrm>
        <a:off x="2232471" y="1365177"/>
        <a:ext cx="1659826" cy="798109"/>
      </dsp:txXfrm>
    </dsp:sp>
    <dsp:sp modelId="{914576FD-0F26-7144-A75B-8762E2741876}">
      <dsp:nvSpPr>
        <dsp:cNvPr id="0" name=""/>
        <dsp:cNvSpPr/>
      </dsp:nvSpPr>
      <dsp:spPr>
        <a:xfrm>
          <a:off x="3935481" y="1269665"/>
          <a:ext cx="1270015" cy="98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they are in on the ground floor of an expanding market, and</a:t>
          </a:r>
          <a:endParaRPr lang="en-US" sz="1200" kern="1200" dirty="0"/>
        </a:p>
      </dsp:txBody>
      <dsp:txXfrm>
        <a:off x="3935481" y="1269665"/>
        <a:ext cx="1270015" cy="987899"/>
      </dsp:txXfrm>
    </dsp:sp>
    <dsp:sp modelId="{89B844EF-66BC-FB47-BD87-124C95F3C5EB}">
      <dsp:nvSpPr>
        <dsp:cNvPr id="0" name=""/>
        <dsp:cNvSpPr/>
      </dsp:nvSpPr>
      <dsp:spPr>
        <a:xfrm>
          <a:off x="3637067" y="2569588"/>
          <a:ext cx="1746194" cy="902188"/>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Greed</a:t>
          </a:r>
          <a:endParaRPr lang="en-US" sz="3400" kern="1200" dirty="0"/>
        </a:p>
      </dsp:txBody>
      <dsp:txXfrm>
        <a:off x="3681116" y="2613637"/>
        <a:ext cx="1658096" cy="814090"/>
      </dsp:txXfrm>
    </dsp:sp>
    <dsp:sp modelId="{7E60EDDA-8140-0D45-906C-1DC47416260D}">
      <dsp:nvSpPr>
        <dsp:cNvPr id="0" name=""/>
        <dsp:cNvSpPr/>
      </dsp:nvSpPr>
      <dsp:spPr>
        <a:xfrm>
          <a:off x="5391739" y="2539330"/>
          <a:ext cx="1630686" cy="98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pushes them to participate in the greatest transfer of wealth in the US history.</a:t>
          </a:r>
          <a:endParaRPr lang="en-US" sz="1200" kern="1200" dirty="0"/>
        </a:p>
      </dsp:txBody>
      <dsp:txXfrm>
        <a:off x="5391739" y="2539330"/>
        <a:ext cx="1630686" cy="987899"/>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CAF79-E0BD-C74A-89A5-B173F0FA4A5C}" type="datetimeFigureOut">
              <a:rPr lang="en-US" smtClean="0"/>
              <a:t>2/19/13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D2E76-1FB3-8E4E-9AB8-4C3CE6D73EFB}" type="slidenum">
              <a:rPr lang="en-US" smtClean="0"/>
              <a:t>‹#›</a:t>
            </a:fld>
            <a:endParaRPr lang="en-US"/>
          </a:p>
        </p:txBody>
      </p:sp>
    </p:spTree>
    <p:extLst>
      <p:ext uri="{BB962C8B-B14F-4D97-AF65-F5344CB8AC3E}">
        <p14:creationId xmlns:p14="http://schemas.microsoft.com/office/powerpoint/2010/main" val="41087084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CD2E76-1FB3-8E4E-9AB8-4C3CE6D73EFB}" type="slidenum">
              <a:rPr lang="en-US" smtClean="0"/>
              <a:t>3</a:t>
            </a:fld>
            <a:endParaRPr lang="en-US"/>
          </a:p>
        </p:txBody>
      </p:sp>
    </p:spTree>
    <p:extLst>
      <p:ext uri="{BB962C8B-B14F-4D97-AF65-F5344CB8AC3E}">
        <p14:creationId xmlns:p14="http://schemas.microsoft.com/office/powerpoint/2010/main" val="237015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B357BDF-7364-E647-AACC-44DE24AEE647}"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1B357BDF-7364-E647-AACC-44DE24AEE647}"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0C6DE-E933-1C40-9F98-AB8176A3E7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B357BDF-7364-E647-AACC-44DE24AEE647}"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1B357BDF-7364-E647-AACC-44DE24AEE647}"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1B357BDF-7364-E647-AACC-44DE24AEE647}"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B357BDF-7364-E647-AACC-44DE24AEE647}"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0C6DE-E933-1C40-9F98-AB8176A3E70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B357BDF-7364-E647-AACC-44DE24AEE647}"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0C6DE-E933-1C40-9F98-AB8176A3E7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B357BDF-7364-E647-AACC-44DE24AEE647}"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0C6DE-E933-1C40-9F98-AB8176A3E7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B357BDF-7364-E647-AACC-44DE24AEE647}"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57BDF-7364-E647-AACC-44DE24AEE647}" type="datetimeFigureOut">
              <a:rPr lang="en-US" smtClean="0"/>
              <a:t>2/19/13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0C6DE-E933-1C40-9F98-AB8176A3E7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1B357BDF-7364-E647-AACC-44DE24AEE647}"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0C6DE-E933-1C40-9F98-AB8176A3E7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1B357BDF-7364-E647-AACC-44DE24AEE647}" type="datetimeFigureOut">
              <a:rPr lang="en-US" smtClean="0"/>
              <a:t>2/19/13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B380C6DE-E933-1C40-9F98-AB8176A3E708}"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357BDF-7364-E647-AACC-44DE24AEE647}" type="datetimeFigureOut">
              <a:rPr lang="en-US" smtClean="0"/>
              <a:t>2/19/13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0C6DE-E933-1C40-9F98-AB8176A3E7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57BDF-7364-E647-AACC-44DE24AEE647}" type="datetimeFigureOut">
              <a:rPr lang="en-US" smtClean="0"/>
              <a:t>2/19/13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80C6DE-E933-1C40-9F98-AB8176A3E7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1B357BDF-7364-E647-AACC-44DE24AEE647}" type="datetimeFigureOut">
              <a:rPr lang="en-US" smtClean="0"/>
              <a:t>2/19/13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1B357BDF-7364-E647-AACC-44DE24AEE647}" type="datetimeFigureOut">
              <a:rPr lang="en-US" smtClean="0"/>
              <a:t>2/19/13</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B380C6DE-E933-1C40-9F98-AB8176A3E7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jpeg"/><Relationship Id="rId5" Type="http://schemas.microsoft.com/office/2007/relationships/hdphoto" Target="../media/hdphoto1.wdp"/><Relationship Id="rId6"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9"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diagramData" Target="../diagrams/data7.xml"/><Relationship Id="rId6" Type="http://schemas.openxmlformats.org/officeDocument/2006/relationships/diagramLayout" Target="../diagrams/layout7.xml"/><Relationship Id="rId7" Type="http://schemas.openxmlformats.org/officeDocument/2006/relationships/diagramQuickStyle" Target="../diagrams/quickStyle7.xml"/><Relationship Id="rId8" Type="http://schemas.openxmlformats.org/officeDocument/2006/relationships/diagramColors" Target="../diagrams/colors7.xml"/><Relationship Id="rId9"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9" Type="http://schemas.openxmlformats.org/officeDocument/2006/relationships/image" Target="../media/image8.png"/><Relationship Id="rId10" Type="http://schemas.openxmlformats.org/officeDocument/2006/relationships/image" Target="../media/image3.jpg"/><Relationship Id="rId11"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9"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0"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jpeg"/><Relationship Id="rId5"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144000" cy="2078215"/>
            <a:chOff x="0" y="-2"/>
            <a:chExt cx="9144000" cy="2078215"/>
          </a:xfrm>
        </p:grpSpPr>
        <p:sp>
          <p:nvSpPr>
            <p:cNvPr id="5" name="Rectangle 4"/>
            <p:cNvSpPr>
              <a:spLocks noChangeArrowheads="1"/>
            </p:cNvSpPr>
            <p:nvPr/>
          </p:nvSpPr>
          <p:spPr bwMode="auto">
            <a:xfrm rot="10800000">
              <a:off x="0" y="-2"/>
              <a:ext cx="9144000" cy="2029133"/>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4" name="Picture 3" descr=":10-5 specs:Assets:Overlay-P2Multi-Bottom.png"/>
            <p:cNvPicPr/>
            <p:nvPr/>
          </p:nvPicPr>
          <p:blipFill>
            <a:blip r:embed="rId2"/>
            <a:srcRect/>
            <a:stretch>
              <a:fillRect/>
            </a:stretch>
          </p:blipFill>
          <p:spPr bwMode="auto">
            <a:xfrm rot="10800000">
              <a:off x="0" y="498276"/>
              <a:ext cx="9144000" cy="1579937"/>
            </a:xfrm>
            <a:prstGeom prst="rect">
              <a:avLst/>
            </a:prstGeom>
            <a:noFill/>
            <a:ln w="9525">
              <a:noFill/>
              <a:miter lim="800000"/>
              <a:headEnd/>
              <a:tailEnd/>
            </a:ln>
          </p:spPr>
        </p:pic>
      </p:grpSp>
      <p:pic>
        <p:nvPicPr>
          <p:cNvPr id="7" name="Picture 6" descr="Macintosh HD:Users:Christina:Downloads:ART 3:phrlcorpcoma.psd"/>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619538" y="1703851"/>
            <a:ext cx="7724045" cy="2035738"/>
          </a:xfrm>
          <a:prstGeom prst="rect">
            <a:avLst/>
          </a:prstGeom>
          <a:noFill/>
          <a:ln>
            <a:noFill/>
          </a:ln>
          <a:extLst>
            <a:ext uri="{53640926-AAD7-44d8-BBD7-CCE9431645EC}">
              <a14:shadowObscured xmlns:a14="http://schemas.microsoft.com/office/drawing/2010/main"/>
            </a:ext>
          </a:extLst>
        </p:spPr>
      </p:pic>
      <p:sp>
        <p:nvSpPr>
          <p:cNvPr id="8" name="Subtitle 2"/>
          <p:cNvSpPr>
            <a:spLocks noGrp="1"/>
          </p:cNvSpPr>
          <p:nvPr>
            <p:ph type="subTitle" idx="1"/>
          </p:nvPr>
        </p:nvSpPr>
        <p:spPr>
          <a:xfrm>
            <a:off x="0" y="3564450"/>
            <a:ext cx="9144000" cy="431856"/>
          </a:xfrm>
          <a:solidFill>
            <a:schemeClr val="bg2">
              <a:lumMod val="40000"/>
              <a:lumOff val="60000"/>
              <a:alpha val="70000"/>
            </a:schemeClr>
          </a:solidFill>
        </p:spPr>
        <p:txBody>
          <a:bodyPr>
            <a:normAutofit fontScale="77500" lnSpcReduction="20000"/>
          </a:bodyPr>
          <a:lstStyle/>
          <a:p>
            <a:pPr marR="0" algn="ctr">
              <a:lnSpc>
                <a:spcPct val="90000"/>
              </a:lnSpc>
            </a:pPr>
            <a:r>
              <a:rPr lang="en-US" sz="2800" dirty="0" smtClean="0">
                <a:solidFill>
                  <a:srgbClr val="002060"/>
                </a:solidFill>
              </a:rPr>
              <a:t>OTCBB: PRHL</a:t>
            </a:r>
            <a:endParaRPr lang="en-US" sz="2800" dirty="0" smtClean="0"/>
          </a:p>
        </p:txBody>
      </p:sp>
      <p:sp>
        <p:nvSpPr>
          <p:cNvPr id="11" name="Subtitle 2"/>
          <p:cNvSpPr txBox="1">
            <a:spLocks/>
          </p:cNvSpPr>
          <p:nvPr/>
        </p:nvSpPr>
        <p:spPr>
          <a:xfrm>
            <a:off x="0" y="4224587"/>
            <a:ext cx="9144000" cy="431856"/>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800" b="1" dirty="0" smtClean="0">
                <a:solidFill>
                  <a:schemeClr val="accent1">
                    <a:lumMod val="75000"/>
                  </a:schemeClr>
                </a:solidFill>
              </a:rPr>
              <a:t>“Everything Energy”</a:t>
            </a:r>
            <a:endParaRPr lang="en-US" sz="2800" b="1" dirty="0">
              <a:solidFill>
                <a:schemeClr val="accent1">
                  <a:lumMod val="75000"/>
                </a:schemeClr>
              </a:solidFill>
            </a:endParaRPr>
          </a:p>
        </p:txBody>
      </p:sp>
      <p:sp>
        <p:nvSpPr>
          <p:cNvPr id="13" name="Subtitle 2"/>
          <p:cNvSpPr txBox="1">
            <a:spLocks/>
          </p:cNvSpPr>
          <p:nvPr/>
        </p:nvSpPr>
        <p:spPr>
          <a:xfrm>
            <a:off x="0" y="6015531"/>
            <a:ext cx="9144000" cy="31851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600" dirty="0" smtClean="0">
                <a:solidFill>
                  <a:schemeClr val="bg1">
                    <a:lumMod val="50000"/>
                  </a:schemeClr>
                </a:solidFill>
              </a:rPr>
              <a:t>1382 Valencia Avenue </a:t>
            </a:r>
            <a:r>
              <a:rPr lang="en-US" sz="1600" dirty="0" smtClean="0">
                <a:solidFill>
                  <a:schemeClr val="bg1">
                    <a:lumMod val="50000"/>
                  </a:schemeClr>
                </a:solidFill>
                <a:latin typeface="Wingdings"/>
                <a:ea typeface="Wingdings"/>
                <a:cs typeface="Wingdings"/>
                <a:sym typeface="Wingdings"/>
              </a:rPr>
              <a:t></a:t>
            </a:r>
            <a:r>
              <a:rPr lang="en-US" sz="1600" dirty="0" smtClean="0">
                <a:solidFill>
                  <a:schemeClr val="bg1">
                    <a:lumMod val="50000"/>
                  </a:schemeClr>
                </a:solidFill>
              </a:rPr>
              <a:t>Suite F </a:t>
            </a:r>
            <a:r>
              <a:rPr lang="en-US" sz="1400" dirty="0" smtClean="0">
                <a:solidFill>
                  <a:schemeClr val="bg1">
                    <a:lumMod val="50000"/>
                  </a:schemeClr>
                </a:solidFill>
                <a:latin typeface="Wingdings"/>
                <a:ea typeface="Wingdings"/>
                <a:cs typeface="Wingdings"/>
                <a:sym typeface="Wingdings"/>
              </a:rPr>
              <a:t></a:t>
            </a:r>
            <a:r>
              <a:rPr lang="en-US" sz="1600" dirty="0" smtClean="0">
                <a:solidFill>
                  <a:schemeClr val="bg1">
                    <a:lumMod val="50000"/>
                  </a:schemeClr>
                </a:solidFill>
              </a:rPr>
              <a:t>Tustin</a:t>
            </a:r>
            <a:r>
              <a:rPr lang="en-US" sz="1400" dirty="0" smtClean="0">
                <a:solidFill>
                  <a:schemeClr val="bg1">
                    <a:lumMod val="50000"/>
                  </a:schemeClr>
                </a:solidFill>
                <a:latin typeface="Wingdings"/>
                <a:ea typeface="Wingdings"/>
                <a:cs typeface="Wingdings"/>
                <a:sym typeface="Wingdings"/>
              </a:rPr>
              <a:t></a:t>
            </a:r>
            <a:r>
              <a:rPr lang="en-US" sz="1400" dirty="0" smtClean="0">
                <a:solidFill>
                  <a:schemeClr val="bg1">
                    <a:lumMod val="50000"/>
                  </a:schemeClr>
                </a:solidFill>
              </a:rPr>
              <a:t> </a:t>
            </a:r>
            <a:r>
              <a:rPr lang="en-US" sz="1600" dirty="0" smtClean="0">
                <a:solidFill>
                  <a:schemeClr val="bg1">
                    <a:lumMod val="50000"/>
                  </a:schemeClr>
                </a:solidFill>
              </a:rPr>
              <a:t>CA 92780 </a:t>
            </a:r>
            <a:r>
              <a:rPr lang="en-US" sz="1400" dirty="0" smtClean="0">
                <a:solidFill>
                  <a:schemeClr val="bg1">
                    <a:lumMod val="50000"/>
                  </a:schemeClr>
                </a:solidFill>
                <a:latin typeface="Wingdings"/>
                <a:ea typeface="Wingdings"/>
                <a:cs typeface="Wingdings"/>
                <a:sym typeface="Wingdings"/>
              </a:rPr>
              <a:t></a:t>
            </a:r>
            <a:r>
              <a:rPr lang="en-US" sz="1600" dirty="0" smtClean="0">
                <a:solidFill>
                  <a:schemeClr val="bg1">
                    <a:lumMod val="50000"/>
                  </a:schemeClr>
                </a:solidFill>
              </a:rPr>
              <a:t>Tel: 949.260.8070</a:t>
            </a:r>
            <a:endParaRPr lang="en-US" sz="1600" dirty="0">
              <a:solidFill>
                <a:schemeClr val="bg1">
                  <a:lumMod val="50000"/>
                </a:schemeClr>
              </a:solidFill>
            </a:endParaRPr>
          </a:p>
        </p:txBody>
      </p:sp>
      <p:sp>
        <p:nvSpPr>
          <p:cNvPr id="15" name="Subtitle 2"/>
          <p:cNvSpPr txBox="1">
            <a:spLocks/>
          </p:cNvSpPr>
          <p:nvPr/>
        </p:nvSpPr>
        <p:spPr>
          <a:xfrm>
            <a:off x="0" y="6334048"/>
            <a:ext cx="9144000" cy="4163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800" dirty="0" err="1" smtClean="0">
                <a:solidFill>
                  <a:schemeClr val="bg1">
                    <a:lumMod val="50000"/>
                  </a:schemeClr>
                </a:solidFill>
              </a:rPr>
              <a:t>www.PRHLcorp.com</a:t>
            </a:r>
            <a:endParaRPr lang="en-US" sz="1800" dirty="0">
              <a:solidFill>
                <a:schemeClr val="bg1">
                  <a:lumMod val="50000"/>
                </a:schemeClr>
              </a:solidFill>
            </a:endParaRPr>
          </a:p>
        </p:txBody>
      </p:sp>
      <p:sp>
        <p:nvSpPr>
          <p:cNvPr id="16" name="Subtitle 2"/>
          <p:cNvSpPr txBox="1">
            <a:spLocks/>
          </p:cNvSpPr>
          <p:nvPr/>
        </p:nvSpPr>
        <p:spPr>
          <a:xfrm>
            <a:off x="0" y="5159176"/>
            <a:ext cx="9144000" cy="5690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b="1" dirty="0" smtClean="0">
                <a:solidFill>
                  <a:srgbClr val="002060"/>
                </a:solidFill>
              </a:rPr>
              <a:t>FSX PRESENTATION</a:t>
            </a:r>
            <a:endParaRPr lang="en-US" b="1" dirty="0"/>
          </a:p>
        </p:txBody>
      </p:sp>
      <p:sp>
        <p:nvSpPr>
          <p:cNvPr id="12" name="Subtitle 2"/>
          <p:cNvSpPr txBox="1">
            <a:spLocks/>
          </p:cNvSpPr>
          <p:nvPr/>
        </p:nvSpPr>
        <p:spPr>
          <a:xfrm>
            <a:off x="0" y="4656443"/>
            <a:ext cx="9144000" cy="5690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600" b="1" dirty="0" smtClean="0">
                <a:solidFill>
                  <a:srgbClr val="000000"/>
                </a:solidFill>
              </a:rPr>
              <a:t>Randall </a:t>
            </a:r>
            <a:r>
              <a:rPr lang="en-US" sz="2600" b="1" dirty="0" err="1" smtClean="0">
                <a:solidFill>
                  <a:srgbClr val="000000"/>
                </a:solidFill>
              </a:rPr>
              <a:t>Letcavage</a:t>
            </a:r>
            <a:r>
              <a:rPr lang="en-US" sz="2600" b="1" dirty="0" smtClean="0">
                <a:solidFill>
                  <a:srgbClr val="000000"/>
                </a:solidFill>
              </a:rPr>
              <a:t>, </a:t>
            </a:r>
            <a:r>
              <a:rPr lang="en-US" sz="2600" b="1" dirty="0" smtClean="0">
                <a:solidFill>
                  <a:srgbClr val="000000"/>
                </a:solidFill>
              </a:rPr>
              <a:t>President &amp; CEO</a:t>
            </a:r>
            <a:endParaRPr lang="en-US" sz="2600" b="1" dirty="0">
              <a:solidFill>
                <a:srgbClr val="000000"/>
              </a:solidFill>
            </a:endParaRPr>
          </a:p>
        </p:txBody>
      </p:sp>
    </p:spTree>
    <p:extLst>
      <p:ext uri="{BB962C8B-B14F-4D97-AF65-F5344CB8AC3E}">
        <p14:creationId xmlns:p14="http://schemas.microsoft.com/office/powerpoint/2010/main" val="22749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2390"/>
            <a:ext cx="6722492" cy="444628"/>
          </a:xfrm>
        </p:spPr>
        <p:txBody>
          <a:bodyPr>
            <a:noAutofit/>
          </a:bodyPr>
          <a:lstStyle/>
          <a:p>
            <a:r>
              <a:rPr lang="en-US" sz="2000" dirty="0" smtClean="0"/>
              <a:t>Same Power - Same Service - Lower Price</a:t>
            </a:r>
            <a:endParaRPr lang="en-US" sz="2000" dirty="0"/>
          </a:p>
        </p:txBody>
      </p:sp>
      <p:pic>
        <p:nvPicPr>
          <p:cNvPr id="5" name="Picture 4" descr="final-power-company-logo-2-23-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380" y="205052"/>
            <a:ext cx="6029717" cy="1314415"/>
          </a:xfrm>
          <a:prstGeom prst="rect">
            <a:avLst/>
          </a:prstGeom>
        </p:spPr>
      </p:pic>
      <p:grpSp>
        <p:nvGrpSpPr>
          <p:cNvPr id="6" name="Group 5"/>
          <p:cNvGrpSpPr/>
          <p:nvPr/>
        </p:nvGrpSpPr>
        <p:grpSpPr>
          <a:xfrm rot="10800000">
            <a:off x="0" y="5684666"/>
            <a:ext cx="9144000" cy="1173334"/>
            <a:chOff x="-493491" y="1891174"/>
            <a:chExt cx="9144000" cy="1948749"/>
          </a:xfrm>
        </p:grpSpPr>
        <p:sp>
          <p:nvSpPr>
            <p:cNvPr id="7" name="Rectangle 6"/>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8" name="Picture 7" descr=":10-5 specs:Assets:Overlay-P2Multi-Bottom.png"/>
            <p:cNvPicPr/>
            <p:nvPr/>
          </p:nvPicPr>
          <p:blipFill>
            <a:blip r:embed="rId3"/>
            <a:srcRect/>
            <a:stretch>
              <a:fillRect/>
            </a:stretch>
          </p:blipFill>
          <p:spPr bwMode="auto">
            <a:xfrm rot="10800000">
              <a:off x="-493491" y="2238546"/>
              <a:ext cx="9144000" cy="1601377"/>
            </a:xfrm>
            <a:prstGeom prst="rect">
              <a:avLst/>
            </a:prstGeom>
            <a:noFill/>
            <a:ln w="9525">
              <a:noFill/>
              <a:miter lim="800000"/>
              <a:headEnd/>
              <a:tailEnd/>
            </a:ln>
          </p:spPr>
        </p:pic>
      </p:grpSp>
      <p:graphicFrame>
        <p:nvGraphicFramePr>
          <p:cNvPr id="12" name="Diagram 11"/>
          <p:cNvGraphicFramePr/>
          <p:nvPr>
            <p:extLst>
              <p:ext uri="{D42A27DB-BD31-4B8C-83A1-F6EECF244321}">
                <p14:modId xmlns:p14="http://schemas.microsoft.com/office/powerpoint/2010/main" val="1779026237"/>
              </p:ext>
            </p:extLst>
          </p:nvPr>
        </p:nvGraphicFramePr>
        <p:xfrm>
          <a:off x="38488" y="1914054"/>
          <a:ext cx="9006086"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ontent Placeholder 5"/>
          <p:cNvSpPr>
            <a:spLocks noGrp="1"/>
          </p:cNvSpPr>
          <p:nvPr>
            <p:ph idx="1"/>
          </p:nvPr>
        </p:nvSpPr>
        <p:spPr>
          <a:xfrm>
            <a:off x="304799" y="4011412"/>
            <a:ext cx="6520325" cy="2057400"/>
          </a:xfrm>
        </p:spPr>
        <p:txBody>
          <a:bodyPr>
            <a:noAutofit/>
          </a:bodyPr>
          <a:lstStyle/>
          <a:p>
            <a:pPr marL="0" indent="0">
              <a:lnSpc>
                <a:spcPct val="110000"/>
              </a:lnSpc>
              <a:spcBef>
                <a:spcPts val="800"/>
              </a:spcBef>
              <a:buNone/>
            </a:pPr>
            <a:r>
              <a:rPr lang="en-US" sz="1100" b="1" dirty="0" smtClean="0"/>
              <a:t>The company that delivers your power:</a:t>
            </a:r>
          </a:p>
          <a:p>
            <a:pPr>
              <a:lnSpc>
                <a:spcPct val="110000"/>
              </a:lnSpc>
              <a:spcBef>
                <a:spcPts val="800"/>
              </a:spcBef>
            </a:pPr>
            <a:r>
              <a:rPr lang="en-US" sz="1100" dirty="0" smtClean="0"/>
              <a:t>Will not be changed</a:t>
            </a:r>
          </a:p>
          <a:p>
            <a:pPr>
              <a:lnSpc>
                <a:spcPct val="110000"/>
              </a:lnSpc>
              <a:spcBef>
                <a:spcPts val="800"/>
              </a:spcBef>
            </a:pPr>
            <a:r>
              <a:rPr lang="en-US" sz="1100" dirty="0" smtClean="0"/>
              <a:t>Will continue to be responsible for maintaining the poles and wire that deliver your power.</a:t>
            </a:r>
          </a:p>
          <a:p>
            <a:pPr>
              <a:lnSpc>
                <a:spcPct val="110000"/>
              </a:lnSpc>
              <a:spcBef>
                <a:spcPts val="800"/>
              </a:spcBef>
            </a:pPr>
            <a:r>
              <a:rPr lang="en-US" sz="1100" dirty="0" smtClean="0"/>
              <a:t>Will continue to read your meters and measure the amounts of electricity consumed.</a:t>
            </a:r>
          </a:p>
          <a:p>
            <a:pPr>
              <a:lnSpc>
                <a:spcPct val="110000"/>
              </a:lnSpc>
              <a:spcBef>
                <a:spcPts val="800"/>
              </a:spcBef>
            </a:pPr>
            <a:r>
              <a:rPr lang="en-US" sz="1100" dirty="0" smtClean="0"/>
              <a:t>Is responsible for resorting power if there is an outage.</a:t>
            </a:r>
          </a:p>
          <a:p>
            <a:pPr marL="0" indent="0">
              <a:lnSpc>
                <a:spcPct val="110000"/>
              </a:lnSpc>
              <a:spcBef>
                <a:spcPts val="800"/>
              </a:spcBef>
              <a:buNone/>
            </a:pPr>
            <a:r>
              <a:rPr lang="en-US" sz="1100" dirty="0"/>
              <a:t>No interruption of services, no change in services and best of all- zero switching fees!</a:t>
            </a:r>
          </a:p>
          <a:p>
            <a:pPr marL="0" indent="0">
              <a:lnSpc>
                <a:spcPct val="110000"/>
              </a:lnSpc>
              <a:spcBef>
                <a:spcPts val="800"/>
              </a:spcBef>
              <a:buNone/>
            </a:pPr>
            <a:endParaRPr lang="en-US" sz="1100" dirty="0" smtClean="0"/>
          </a:p>
        </p:txBody>
      </p:sp>
      <p:sp>
        <p:nvSpPr>
          <p:cNvPr id="14" name="Title 4"/>
          <p:cNvSpPr txBox="1">
            <a:spLocks/>
          </p:cNvSpPr>
          <p:nvPr/>
        </p:nvSpPr>
        <p:spPr>
          <a:xfrm>
            <a:off x="304800" y="3666832"/>
            <a:ext cx="3657600" cy="304800"/>
          </a:xfrm>
          <a:prstGeom prst="rect">
            <a:avLst/>
          </a:prstGeom>
          <a:solidFill>
            <a:schemeClr val="tx1">
              <a:lumMod val="85000"/>
              <a:lumOff val="15000"/>
              <a:alpha val="70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pPr algn="l"/>
            <a:r>
              <a:rPr lang="en-US" sz="2000" b="1" dirty="0" smtClean="0">
                <a:latin typeface="Copperplate Gothic Light"/>
                <a:cs typeface="Copperplate Gothic Light"/>
              </a:rPr>
              <a:t>No Change in Service</a:t>
            </a:r>
            <a:endParaRPr lang="en-US" sz="2000" b="1" dirty="0">
              <a:latin typeface="Copperplate Gothic Light"/>
              <a:cs typeface="Copperplate Gothic Light"/>
            </a:endParaRPr>
          </a:p>
        </p:txBody>
      </p:sp>
    </p:spTree>
    <p:extLst>
      <p:ext uri="{BB962C8B-B14F-4D97-AF65-F5344CB8AC3E}">
        <p14:creationId xmlns:p14="http://schemas.microsoft.com/office/powerpoint/2010/main" val="311113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10800000">
            <a:off x="0" y="5684666"/>
            <a:ext cx="9144000" cy="1173334"/>
            <a:chOff x="-493491" y="1891174"/>
            <a:chExt cx="9144000" cy="1948749"/>
          </a:xfrm>
        </p:grpSpPr>
        <p:sp>
          <p:nvSpPr>
            <p:cNvPr id="6" name="Rectangle 5"/>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7" name="Picture 6" descr=":10-5 specs:Assets:Overlay-P2Multi-Bottom.png"/>
            <p:cNvPicPr/>
            <p:nvPr/>
          </p:nvPicPr>
          <p:blipFill>
            <a:blip r:embed="rId2"/>
            <a:srcRect/>
            <a:stretch>
              <a:fillRect/>
            </a:stretch>
          </p:blipFill>
          <p:spPr bwMode="auto">
            <a:xfrm rot="10800000">
              <a:off x="-493491" y="2238546"/>
              <a:ext cx="9144000" cy="1601377"/>
            </a:xfrm>
            <a:prstGeom prst="rect">
              <a:avLst/>
            </a:prstGeom>
            <a:noFill/>
            <a:ln w="9525">
              <a:noFill/>
              <a:miter lim="800000"/>
              <a:headEnd/>
              <a:tailEnd/>
            </a:ln>
          </p:spPr>
        </p:pic>
      </p:grpSp>
      <p:pic>
        <p:nvPicPr>
          <p:cNvPr id="8" name="Picture 7" descr="final-power-company-logo-2-23-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381" y="0"/>
            <a:ext cx="6286300" cy="1370347"/>
          </a:xfrm>
          <a:prstGeom prst="rect">
            <a:avLst/>
          </a:prstGeom>
        </p:spPr>
      </p:pic>
      <p:pic>
        <p:nvPicPr>
          <p:cNvPr id="10" name="Picture 2"/>
          <p:cNvPicPr>
            <a:picLocks noChangeAspect="1" noChangeArrowheads="1"/>
          </p:cNvPicPr>
          <p:nvPr/>
        </p:nvPicPr>
        <p:blipFill>
          <a:blip r:embed="rId4"/>
          <a:srcRect/>
          <a:stretch>
            <a:fillRect/>
          </a:stretch>
        </p:blipFill>
        <p:spPr bwMode="auto">
          <a:xfrm>
            <a:off x="602712" y="1690000"/>
            <a:ext cx="7666774" cy="4216726"/>
          </a:xfrm>
          <a:prstGeom prst="rect">
            <a:avLst/>
          </a:prstGeom>
          <a:noFill/>
          <a:ln w="9525">
            <a:noFill/>
            <a:miter lim="800000"/>
            <a:headEnd/>
            <a:tailEnd/>
          </a:ln>
        </p:spPr>
      </p:pic>
      <p:sp>
        <p:nvSpPr>
          <p:cNvPr id="11" name="Title 1"/>
          <p:cNvSpPr>
            <a:spLocks noGrp="1"/>
          </p:cNvSpPr>
          <p:nvPr>
            <p:ph type="title"/>
          </p:nvPr>
        </p:nvSpPr>
        <p:spPr>
          <a:xfrm>
            <a:off x="0" y="1245372"/>
            <a:ext cx="6722492" cy="444628"/>
          </a:xfrm>
        </p:spPr>
        <p:txBody>
          <a:bodyPr>
            <a:noAutofit/>
          </a:bodyPr>
          <a:lstStyle/>
          <a:p>
            <a:r>
              <a:rPr lang="en-US" sz="2000" dirty="0" smtClean="0"/>
              <a:t>Map Of Deregulated States</a:t>
            </a:r>
            <a:endParaRPr lang="en-US" sz="2000" dirty="0"/>
          </a:p>
        </p:txBody>
      </p:sp>
      <p:sp>
        <p:nvSpPr>
          <p:cNvPr id="2" name="Rectangle 1"/>
          <p:cNvSpPr/>
          <p:nvPr/>
        </p:nvSpPr>
        <p:spPr>
          <a:xfrm>
            <a:off x="602712" y="4635700"/>
            <a:ext cx="7374592" cy="1271026"/>
          </a:xfrm>
          <a:prstGeom prst="rect">
            <a:avLst/>
          </a:prstGeom>
          <a:solidFill>
            <a:srgbClr val="FFFFFF"/>
          </a:solidFill>
          <a:ln>
            <a:no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06200" y="4808574"/>
            <a:ext cx="6439566" cy="400110"/>
          </a:xfrm>
          <a:prstGeom prst="rect">
            <a:avLst/>
          </a:prstGeom>
          <a:noFill/>
        </p:spPr>
        <p:txBody>
          <a:bodyPr wrap="square" rtlCol="0">
            <a:spAutoFit/>
          </a:bodyPr>
          <a:lstStyle/>
          <a:p>
            <a:pPr algn="ctr"/>
            <a:r>
              <a:rPr lang="en-US" sz="2000" b="1" dirty="0" smtClean="0"/>
              <a:t>TPC operates in 12 States:</a:t>
            </a:r>
            <a:endParaRPr lang="en-US" sz="2000" b="1" dirty="0"/>
          </a:p>
        </p:txBody>
      </p:sp>
      <p:sp>
        <p:nvSpPr>
          <p:cNvPr id="4" name="TextBox 3"/>
          <p:cNvSpPr txBox="1"/>
          <p:nvPr/>
        </p:nvSpPr>
        <p:spPr>
          <a:xfrm>
            <a:off x="1106200" y="5264747"/>
            <a:ext cx="6439566" cy="369332"/>
          </a:xfrm>
          <a:prstGeom prst="rect">
            <a:avLst/>
          </a:prstGeom>
          <a:noFill/>
        </p:spPr>
        <p:txBody>
          <a:bodyPr wrap="square" rtlCol="0">
            <a:spAutoFit/>
          </a:bodyPr>
          <a:lstStyle/>
          <a:p>
            <a:pPr algn="ctr"/>
            <a:r>
              <a:rPr lang="en-US" dirty="0" smtClean="0"/>
              <a:t>CT, DC, DE, IL, MA, MD, NJ, NY, OH, PA, RI, TX</a:t>
            </a:r>
            <a:endParaRPr lang="en-US" dirty="0"/>
          </a:p>
        </p:txBody>
      </p:sp>
    </p:spTree>
    <p:extLst>
      <p:ext uri="{BB962C8B-B14F-4D97-AF65-F5344CB8AC3E}">
        <p14:creationId xmlns:p14="http://schemas.microsoft.com/office/powerpoint/2010/main" val="16686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nal-power-company-logo-2-23-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381" y="0"/>
            <a:ext cx="6286300" cy="1370347"/>
          </a:xfrm>
          <a:prstGeom prst="rect">
            <a:avLst/>
          </a:prstGeom>
        </p:spPr>
      </p:pic>
      <p:graphicFrame>
        <p:nvGraphicFramePr>
          <p:cNvPr id="6" name="Diagram 5"/>
          <p:cNvGraphicFramePr/>
          <p:nvPr>
            <p:extLst>
              <p:ext uri="{D42A27DB-BD31-4B8C-83A1-F6EECF244321}">
                <p14:modId xmlns:p14="http://schemas.microsoft.com/office/powerpoint/2010/main" val="3498416451"/>
              </p:ext>
            </p:extLst>
          </p:nvPr>
        </p:nvGraphicFramePr>
        <p:xfrm>
          <a:off x="166779" y="1726116"/>
          <a:ext cx="8723845" cy="482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rot="10800000">
            <a:off x="1" y="5609104"/>
            <a:ext cx="9144000" cy="1173334"/>
            <a:chOff x="-493491" y="1891174"/>
            <a:chExt cx="9144000" cy="1948749"/>
          </a:xfrm>
        </p:grpSpPr>
        <p:sp>
          <p:nvSpPr>
            <p:cNvPr id="8" name="Rectangle 7"/>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9" name="Picture 8" descr=":10-5 specs:Assets:Overlay-P2Multi-Bottom.png"/>
            <p:cNvPicPr/>
            <p:nvPr/>
          </p:nvPicPr>
          <p:blipFill>
            <a:blip r:embed="rId8"/>
            <a:srcRect/>
            <a:stretch>
              <a:fillRect/>
            </a:stretch>
          </p:blipFill>
          <p:spPr bwMode="auto">
            <a:xfrm rot="10800000">
              <a:off x="-493491" y="2238546"/>
              <a:ext cx="9144000" cy="1601377"/>
            </a:xfrm>
            <a:prstGeom prst="rect">
              <a:avLst/>
            </a:prstGeom>
            <a:noFill/>
            <a:ln w="9525">
              <a:noFill/>
              <a:miter lim="800000"/>
              <a:headEnd/>
              <a:tailEnd/>
            </a:ln>
          </p:spPr>
        </p:pic>
      </p:grpSp>
      <p:sp>
        <p:nvSpPr>
          <p:cNvPr id="2" name="Title 1"/>
          <p:cNvSpPr>
            <a:spLocks noGrp="1"/>
          </p:cNvSpPr>
          <p:nvPr>
            <p:ph type="title"/>
          </p:nvPr>
        </p:nvSpPr>
        <p:spPr>
          <a:xfrm>
            <a:off x="1" y="1267726"/>
            <a:ext cx="5503718" cy="396312"/>
          </a:xfrm>
        </p:spPr>
        <p:txBody>
          <a:bodyPr>
            <a:noAutofit/>
          </a:bodyPr>
          <a:lstStyle/>
          <a:p>
            <a:r>
              <a:rPr lang="en-US" sz="2000" dirty="0" smtClean="0"/>
              <a:t>The Power Company Value Add</a:t>
            </a:r>
            <a:endParaRPr lang="en-US" sz="2000" dirty="0"/>
          </a:p>
        </p:txBody>
      </p:sp>
    </p:spTree>
    <p:extLst>
      <p:ext uri="{BB962C8B-B14F-4D97-AF65-F5344CB8AC3E}">
        <p14:creationId xmlns:p14="http://schemas.microsoft.com/office/powerpoint/2010/main" val="271912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nal-power-company-logo-2-23-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381" y="0"/>
            <a:ext cx="6286300" cy="1370347"/>
          </a:xfrm>
          <a:prstGeom prst="rect">
            <a:avLst/>
          </a:prstGeom>
        </p:spPr>
      </p:pic>
      <p:sp>
        <p:nvSpPr>
          <p:cNvPr id="6" name="Title 1"/>
          <p:cNvSpPr>
            <a:spLocks noGrp="1"/>
          </p:cNvSpPr>
          <p:nvPr>
            <p:ph type="title"/>
          </p:nvPr>
        </p:nvSpPr>
        <p:spPr>
          <a:xfrm>
            <a:off x="0" y="1370347"/>
            <a:ext cx="5503718" cy="396312"/>
          </a:xfrm>
        </p:spPr>
        <p:txBody>
          <a:bodyPr>
            <a:noAutofit/>
          </a:bodyPr>
          <a:lstStyle/>
          <a:p>
            <a:r>
              <a:rPr lang="en-US" sz="2000" dirty="0" smtClean="0"/>
              <a:t>Real Company Savings</a:t>
            </a:r>
            <a:endParaRPr lang="en-US" sz="2000" dirty="0"/>
          </a:p>
        </p:txBody>
      </p:sp>
      <p:grpSp>
        <p:nvGrpSpPr>
          <p:cNvPr id="7" name="Group 6"/>
          <p:cNvGrpSpPr/>
          <p:nvPr/>
        </p:nvGrpSpPr>
        <p:grpSpPr>
          <a:xfrm rot="10800000">
            <a:off x="0" y="5684666"/>
            <a:ext cx="9144000" cy="1173334"/>
            <a:chOff x="-493491" y="1891174"/>
            <a:chExt cx="9144000" cy="1948749"/>
          </a:xfrm>
        </p:grpSpPr>
        <p:sp>
          <p:nvSpPr>
            <p:cNvPr id="8" name="Rectangle 7"/>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9" name="Picture 8" descr=":10-5 specs:Assets:Overlay-P2Multi-Bottom.png"/>
            <p:cNvPicPr/>
            <p:nvPr/>
          </p:nvPicPr>
          <p:blipFill>
            <a:blip r:embed="rId3"/>
            <a:srcRect/>
            <a:stretch>
              <a:fillRect/>
            </a:stretch>
          </p:blipFill>
          <p:spPr bwMode="auto">
            <a:xfrm rot="10800000">
              <a:off x="-493491" y="2238546"/>
              <a:ext cx="9144000" cy="1601377"/>
            </a:xfrm>
            <a:prstGeom prst="rect">
              <a:avLst/>
            </a:prstGeom>
            <a:noFill/>
            <a:ln w="9525">
              <a:noFill/>
              <a:miter lim="800000"/>
              <a:headEnd/>
              <a:tailEnd/>
            </a:ln>
          </p:spPr>
        </p:pic>
      </p:grpSp>
      <p:graphicFrame>
        <p:nvGraphicFramePr>
          <p:cNvPr id="11" name="Diagram 10"/>
          <p:cNvGraphicFramePr/>
          <p:nvPr>
            <p:extLst>
              <p:ext uri="{D42A27DB-BD31-4B8C-83A1-F6EECF244321}">
                <p14:modId xmlns:p14="http://schemas.microsoft.com/office/powerpoint/2010/main" val="641691282"/>
              </p:ext>
            </p:extLst>
          </p:nvPr>
        </p:nvGraphicFramePr>
        <p:xfrm>
          <a:off x="51317" y="2229584"/>
          <a:ext cx="8569894" cy="2874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173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1461056"/>
            <a:chOff x="-493491" y="1891174"/>
            <a:chExt cx="9144000" cy="1948749"/>
          </a:xfrm>
        </p:grpSpPr>
        <p:sp>
          <p:nvSpPr>
            <p:cNvPr id="6" name="Rectangle 5"/>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7" name="Picture 6" descr=":10-5 specs:Assets:Overlay-P2Multi-Bottom.png"/>
            <p:cNvPicPr/>
            <p:nvPr/>
          </p:nvPicPr>
          <p:blipFill>
            <a:blip r:embed="rId2"/>
            <a:srcRect/>
            <a:stretch>
              <a:fillRect/>
            </a:stretch>
          </p:blipFill>
          <p:spPr bwMode="auto">
            <a:xfrm rot="10800000">
              <a:off x="-493491" y="2238546"/>
              <a:ext cx="9144000" cy="1601377"/>
            </a:xfrm>
            <a:prstGeom prst="rect">
              <a:avLst/>
            </a:prstGeom>
            <a:noFill/>
            <a:ln w="9525">
              <a:noFill/>
              <a:miter lim="800000"/>
              <a:headEnd/>
              <a:tailEnd/>
            </a:ln>
          </p:spPr>
        </p:pic>
      </p:grpSp>
      <p:pic>
        <p:nvPicPr>
          <p:cNvPr id="8" name="Picture 7" descr="EEE3-biga.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12" y="1731737"/>
            <a:ext cx="8390634" cy="1876615"/>
          </a:xfrm>
          <a:prstGeom prst="rect">
            <a:avLst/>
          </a:prstGeom>
        </p:spPr>
      </p:pic>
      <p:pic>
        <p:nvPicPr>
          <p:cNvPr id="9" name="Picture 8" descr="Macintosh HD:Users:Christina:Downloads:ART 3:phrlcorpcoma.psd"/>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5933095" y="6093149"/>
            <a:ext cx="3210905" cy="764851"/>
          </a:xfrm>
          <a:prstGeom prst="rect">
            <a:avLst/>
          </a:prstGeom>
          <a:noFill/>
          <a:ln>
            <a:noFill/>
          </a:ln>
          <a:extLst>
            <a:ext uri="{53640926-AAD7-44d8-BBD7-CCE9431645EC}">
              <a14:shadowObscured xmlns:a14="http://schemas.microsoft.com/office/drawing/2010/main"/>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6368" y="4224081"/>
            <a:ext cx="1511278" cy="162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170333" y="3146687"/>
            <a:ext cx="1357313" cy="923330"/>
          </a:xfrm>
          <a:prstGeom prst="rect">
            <a:avLst/>
          </a:prstGeom>
        </p:spPr>
        <p:txBody>
          <a:bodyPr wrap="none">
            <a:spAutoFit/>
          </a:bodyPr>
          <a:lstStyle/>
          <a:p>
            <a:r>
              <a:rPr lang="en-US" sz="5400" b="1" dirty="0" smtClean="0">
                <a:solidFill>
                  <a:schemeClr val="accent5">
                    <a:lumMod val="50000"/>
                  </a:schemeClr>
                </a:solidFill>
              </a:rPr>
              <a:t>“E</a:t>
            </a:r>
            <a:r>
              <a:rPr lang="en-US" sz="5400" b="1" baseline="30000" dirty="0" smtClean="0">
                <a:solidFill>
                  <a:schemeClr val="accent5">
                    <a:lumMod val="50000"/>
                  </a:schemeClr>
                </a:solidFill>
              </a:rPr>
              <a:t>3”</a:t>
            </a:r>
            <a:endParaRPr lang="en-US" sz="5400" b="1" dirty="0">
              <a:solidFill>
                <a:schemeClr val="accent5">
                  <a:lumMod val="50000"/>
                </a:schemeClr>
              </a:solidFill>
            </a:endParaRPr>
          </a:p>
        </p:txBody>
      </p:sp>
    </p:spTree>
    <p:extLst>
      <p:ext uri="{BB962C8B-B14F-4D97-AF65-F5344CB8AC3E}">
        <p14:creationId xmlns:p14="http://schemas.microsoft.com/office/powerpoint/2010/main" val="150369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88367" y="4358305"/>
            <a:ext cx="2449451" cy="276999"/>
          </a:xfrm>
          <a:prstGeom prst="rect">
            <a:avLst/>
          </a:prstGeom>
          <a:noFill/>
        </p:spPr>
        <p:txBody>
          <a:bodyPr wrap="square" rtlCol="0">
            <a:spAutoFit/>
          </a:bodyPr>
          <a:lstStyle/>
          <a:p>
            <a:r>
              <a:rPr lang="en-US" sz="1200" dirty="0" smtClean="0"/>
              <a:t>High Performance Efficiency</a:t>
            </a:r>
            <a:endParaRPr lang="en-US" sz="1600" dirty="0" smtClean="0"/>
          </a:p>
        </p:txBody>
      </p:sp>
      <p:sp>
        <p:nvSpPr>
          <p:cNvPr id="7" name="TextBox 6"/>
          <p:cNvSpPr txBox="1"/>
          <p:nvPr/>
        </p:nvSpPr>
        <p:spPr>
          <a:xfrm>
            <a:off x="5311283" y="3532118"/>
            <a:ext cx="3646694" cy="461665"/>
          </a:xfrm>
          <a:prstGeom prst="rect">
            <a:avLst/>
          </a:prstGeom>
          <a:noFill/>
        </p:spPr>
        <p:txBody>
          <a:bodyPr wrap="square" rtlCol="0">
            <a:spAutoFit/>
          </a:bodyPr>
          <a:lstStyle/>
          <a:p>
            <a:r>
              <a:rPr lang="en-US" sz="1200" dirty="0" smtClean="0"/>
              <a:t>Complete lighting systems proprietary patented technology </a:t>
            </a:r>
          </a:p>
        </p:txBody>
      </p:sp>
      <p:sp>
        <p:nvSpPr>
          <p:cNvPr id="8" name="TextBox 7"/>
          <p:cNvSpPr txBox="1"/>
          <p:nvPr/>
        </p:nvSpPr>
        <p:spPr>
          <a:xfrm>
            <a:off x="5612765" y="4755994"/>
            <a:ext cx="2925053" cy="276999"/>
          </a:xfrm>
          <a:prstGeom prst="rect">
            <a:avLst/>
          </a:prstGeom>
          <a:noFill/>
        </p:spPr>
        <p:txBody>
          <a:bodyPr wrap="square" rtlCol="0">
            <a:spAutoFit/>
          </a:bodyPr>
          <a:lstStyle/>
          <a:p>
            <a:r>
              <a:rPr lang="en-US" sz="1200" dirty="0" smtClean="0"/>
              <a:t>Unique 100% Financing</a:t>
            </a:r>
          </a:p>
        </p:txBody>
      </p:sp>
      <p:sp>
        <p:nvSpPr>
          <p:cNvPr id="9" name="TextBox 8"/>
          <p:cNvSpPr txBox="1"/>
          <p:nvPr/>
        </p:nvSpPr>
        <p:spPr>
          <a:xfrm>
            <a:off x="5778125" y="3993783"/>
            <a:ext cx="3365875" cy="276999"/>
          </a:xfrm>
          <a:prstGeom prst="rect">
            <a:avLst/>
          </a:prstGeom>
          <a:noFill/>
        </p:spPr>
        <p:txBody>
          <a:bodyPr wrap="square" rtlCol="0">
            <a:spAutoFit/>
          </a:bodyPr>
          <a:lstStyle/>
          <a:p>
            <a:r>
              <a:rPr lang="en-US" sz="1200" dirty="0" smtClean="0"/>
              <a:t>Integrated adaptive controls/dashboard</a:t>
            </a:r>
          </a:p>
        </p:txBody>
      </p:sp>
      <p:sp>
        <p:nvSpPr>
          <p:cNvPr id="10" name="Title 1"/>
          <p:cNvSpPr>
            <a:spLocks noGrp="1"/>
          </p:cNvSpPr>
          <p:nvPr>
            <p:ph type="title"/>
          </p:nvPr>
        </p:nvSpPr>
        <p:spPr>
          <a:xfrm>
            <a:off x="1" y="1277612"/>
            <a:ext cx="5952740" cy="359354"/>
          </a:xfrm>
        </p:spPr>
        <p:txBody>
          <a:bodyPr>
            <a:noAutofit/>
          </a:bodyPr>
          <a:lstStyle/>
          <a:p>
            <a:r>
              <a:rPr lang="en-US" sz="2000" dirty="0" smtClean="0"/>
              <a:t>“Energy Efficient Contracts:</a:t>
            </a:r>
            <a:endParaRPr lang="en-US" sz="2000" dirty="0"/>
          </a:p>
        </p:txBody>
      </p:sp>
      <p:pic>
        <p:nvPicPr>
          <p:cNvPr id="12" name="Picture 11" descr="EEE3-biga.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1" y="0"/>
            <a:ext cx="6515763" cy="1457289"/>
          </a:xfrm>
          <a:prstGeom prst="rect">
            <a:avLst/>
          </a:prstGeom>
        </p:spPr>
      </p:pic>
      <p:sp>
        <p:nvSpPr>
          <p:cNvPr id="15" name="TextBox 14"/>
          <p:cNvSpPr txBox="1"/>
          <p:nvPr/>
        </p:nvSpPr>
        <p:spPr>
          <a:xfrm>
            <a:off x="5311283" y="3121282"/>
            <a:ext cx="2270765" cy="276999"/>
          </a:xfrm>
          <a:prstGeom prst="rect">
            <a:avLst/>
          </a:prstGeom>
          <a:noFill/>
        </p:spPr>
        <p:txBody>
          <a:bodyPr wrap="square" rtlCol="0">
            <a:spAutoFit/>
          </a:bodyPr>
          <a:lstStyle/>
          <a:p>
            <a:r>
              <a:rPr lang="en-US" sz="1200" dirty="0" smtClean="0"/>
              <a:t>Energy Efficient Motors</a:t>
            </a:r>
          </a:p>
        </p:txBody>
      </p:sp>
      <p:graphicFrame>
        <p:nvGraphicFramePr>
          <p:cNvPr id="18" name="Chart 17"/>
          <p:cNvGraphicFramePr/>
          <p:nvPr>
            <p:extLst>
              <p:ext uri="{D42A27DB-BD31-4B8C-83A1-F6EECF244321}">
                <p14:modId xmlns:p14="http://schemas.microsoft.com/office/powerpoint/2010/main" val="1108477272"/>
              </p:ext>
            </p:extLst>
          </p:nvPr>
        </p:nvGraphicFramePr>
        <p:xfrm>
          <a:off x="1" y="1845186"/>
          <a:ext cx="5612764" cy="4894599"/>
        </p:xfrm>
        <a:graphic>
          <a:graphicData uri="http://schemas.openxmlformats.org/drawingml/2006/chart">
            <c:chart xmlns:c="http://schemas.openxmlformats.org/drawingml/2006/chart" xmlns:r="http://schemas.openxmlformats.org/officeDocument/2006/relationships" r:id="rId3"/>
          </a:graphicData>
        </a:graphic>
      </p:graphicFrame>
      <p:sp>
        <p:nvSpPr>
          <p:cNvPr id="19" name="Striped Right Arrow 18"/>
          <p:cNvSpPr/>
          <p:nvPr/>
        </p:nvSpPr>
        <p:spPr>
          <a:xfrm>
            <a:off x="4733969" y="3218693"/>
            <a:ext cx="577314" cy="179588"/>
          </a:xfrm>
          <a:prstGeom prst="strip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Striped Right Arrow 19"/>
          <p:cNvSpPr/>
          <p:nvPr/>
        </p:nvSpPr>
        <p:spPr>
          <a:xfrm>
            <a:off x="4733969" y="3685503"/>
            <a:ext cx="577314" cy="179588"/>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Striped Right Arrow 20"/>
          <p:cNvSpPr/>
          <p:nvPr/>
        </p:nvSpPr>
        <p:spPr>
          <a:xfrm>
            <a:off x="5061880" y="4039508"/>
            <a:ext cx="577314" cy="245014"/>
          </a:xfrm>
          <a:prstGeom prst="strip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2" name="Striped Right Arrow 21"/>
          <p:cNvSpPr/>
          <p:nvPr/>
        </p:nvSpPr>
        <p:spPr>
          <a:xfrm>
            <a:off x="5324108" y="4455716"/>
            <a:ext cx="577314" cy="179588"/>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6" name="Striped Right Arrow 15"/>
          <p:cNvSpPr/>
          <p:nvPr/>
        </p:nvSpPr>
        <p:spPr>
          <a:xfrm>
            <a:off x="4773223" y="4787704"/>
            <a:ext cx="577314" cy="179588"/>
          </a:xfrm>
          <a:prstGeom prst="stripedRightArrow">
            <a:avLst/>
          </a:prstGeom>
          <a:solidFill>
            <a:schemeClr val="accent5">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6895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EE3-biga.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1" y="0"/>
            <a:ext cx="6887810" cy="1540500"/>
          </a:xfrm>
          <a:prstGeom prst="rect">
            <a:avLst/>
          </a:prstGeom>
        </p:spPr>
      </p:pic>
      <p:sp>
        <p:nvSpPr>
          <p:cNvPr id="6" name="Title 1"/>
          <p:cNvSpPr>
            <a:spLocks noGrp="1"/>
          </p:cNvSpPr>
          <p:nvPr>
            <p:ph type="title"/>
          </p:nvPr>
        </p:nvSpPr>
        <p:spPr>
          <a:xfrm>
            <a:off x="1" y="1368168"/>
            <a:ext cx="5503718" cy="396312"/>
          </a:xfrm>
        </p:spPr>
        <p:txBody>
          <a:bodyPr>
            <a:noAutofit/>
          </a:bodyPr>
          <a:lstStyle/>
          <a:p>
            <a:r>
              <a:rPr lang="en-US" sz="2000" dirty="0" smtClean="0"/>
              <a:t>Energy Efficient Solutions</a:t>
            </a:r>
            <a:endParaRPr lang="en-US" sz="2000" dirty="0"/>
          </a:p>
        </p:txBody>
      </p:sp>
      <p:graphicFrame>
        <p:nvGraphicFramePr>
          <p:cNvPr id="11" name="Content Placeholder 14" descr="Titled Picture Bocks" title="SmartArt"/>
          <p:cNvGraphicFramePr>
            <a:graphicFrameLocks noGrp="1"/>
          </p:cNvGraphicFramePr>
          <p:nvPr>
            <p:ph idx="4294967295"/>
            <p:extLst>
              <p:ext uri="{D42A27DB-BD31-4B8C-83A1-F6EECF244321}">
                <p14:modId xmlns:p14="http://schemas.microsoft.com/office/powerpoint/2010/main" val="97142405"/>
              </p:ext>
            </p:extLst>
          </p:nvPr>
        </p:nvGraphicFramePr>
        <p:xfrm>
          <a:off x="2516149" y="2112174"/>
          <a:ext cx="5963940" cy="4545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1"/>
          <p:cNvSpPr txBox="1">
            <a:spLocks/>
          </p:cNvSpPr>
          <p:nvPr/>
        </p:nvSpPr>
        <p:spPr>
          <a:xfrm>
            <a:off x="0" y="3272966"/>
            <a:ext cx="1930978" cy="2133600"/>
          </a:xfrm>
          <a:prstGeom prst="rect">
            <a:avLst/>
          </a:prstGeom>
          <a:solidFill>
            <a:schemeClr val="tx1">
              <a:lumMod val="85000"/>
              <a:lumOff val="15000"/>
              <a:alpha val="70000"/>
            </a:schemeClr>
          </a:solidFill>
        </p:spPr>
        <p:txBody>
          <a:bodyPr vert="horz" lIns="91440" tIns="45720" rIns="91440" bIns="45720" rtlCol="0" anchor="ctr">
            <a:norm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r>
              <a:rPr lang="en-US" sz="2800" dirty="0" smtClean="0"/>
              <a:t>LIGHTING SERVICES</a:t>
            </a:r>
            <a:endParaRPr lang="en-US" sz="2800" dirty="0"/>
          </a:p>
        </p:txBody>
      </p:sp>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3231" y="6170116"/>
            <a:ext cx="640769" cy="68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64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EE3-biga.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1" y="0"/>
            <a:ext cx="6887810" cy="1540500"/>
          </a:xfrm>
          <a:prstGeom prst="rect">
            <a:avLst/>
          </a:prstGeom>
        </p:spPr>
      </p:pic>
      <p:pic>
        <p:nvPicPr>
          <p:cNvPr id="9" name="Picture 8" descr="lighting-diagram.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84" y="2031765"/>
            <a:ext cx="3087381" cy="4842490"/>
          </a:xfrm>
          <a:prstGeom prst="rect">
            <a:avLst/>
          </a:prstGeom>
        </p:spPr>
      </p:pic>
      <p:graphicFrame>
        <p:nvGraphicFramePr>
          <p:cNvPr id="10" name="Diagram 9" descr="Circle Arrow Process" title="SmartArt"/>
          <p:cNvGraphicFramePr/>
          <p:nvPr>
            <p:extLst>
              <p:ext uri="{D42A27DB-BD31-4B8C-83A1-F6EECF244321}">
                <p14:modId xmlns:p14="http://schemas.microsoft.com/office/powerpoint/2010/main" val="3312319798"/>
              </p:ext>
            </p:extLst>
          </p:nvPr>
        </p:nvGraphicFramePr>
        <p:xfrm>
          <a:off x="3340266" y="2031765"/>
          <a:ext cx="5691479" cy="4658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p:cNvSpPr>
            <a:spLocks noGrp="1"/>
          </p:cNvSpPr>
          <p:nvPr>
            <p:ph type="title"/>
          </p:nvPr>
        </p:nvSpPr>
        <p:spPr>
          <a:xfrm>
            <a:off x="1" y="1368167"/>
            <a:ext cx="5952740" cy="522493"/>
          </a:xfrm>
        </p:spPr>
        <p:txBody>
          <a:bodyPr>
            <a:noAutofit/>
          </a:bodyPr>
          <a:lstStyle/>
          <a:p>
            <a:r>
              <a:rPr lang="en-US" sz="2400" dirty="0" smtClean="0"/>
              <a:t>Proprietary Lighting Solution </a:t>
            </a:r>
            <a:endParaRPr lang="en-US" sz="2400" dirty="0"/>
          </a:p>
        </p:txBody>
      </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3231" y="6170116"/>
            <a:ext cx="640769" cy="68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440" y="3003237"/>
            <a:ext cx="430887" cy="2211925"/>
          </a:xfrm>
          <a:prstGeom prst="rect">
            <a:avLst/>
          </a:prstGeom>
          <a:noFill/>
        </p:spPr>
        <p:txBody>
          <a:bodyPr vert="vert270" wrap="square" rtlCol="0">
            <a:spAutoFit/>
          </a:bodyPr>
          <a:lstStyle/>
          <a:p>
            <a:r>
              <a:rPr lang="en-US" sz="1600" b="1" dirty="0" smtClean="0"/>
              <a:t>Lighting Panel</a:t>
            </a:r>
            <a:endParaRPr lang="en-US" sz="1600" b="1" dirty="0"/>
          </a:p>
        </p:txBody>
      </p:sp>
      <p:sp>
        <p:nvSpPr>
          <p:cNvPr id="8" name="TextBox 7"/>
          <p:cNvSpPr txBox="1"/>
          <p:nvPr/>
        </p:nvSpPr>
        <p:spPr>
          <a:xfrm>
            <a:off x="3340266" y="3463862"/>
            <a:ext cx="430887" cy="2211925"/>
          </a:xfrm>
          <a:prstGeom prst="rect">
            <a:avLst/>
          </a:prstGeom>
          <a:noFill/>
        </p:spPr>
        <p:txBody>
          <a:bodyPr vert="vert" wrap="square" rtlCol="0">
            <a:spAutoFit/>
          </a:bodyPr>
          <a:lstStyle/>
          <a:p>
            <a:r>
              <a:rPr lang="en-US" sz="1600" b="1" dirty="0" smtClean="0"/>
              <a:t>E- Series Controllers</a:t>
            </a:r>
            <a:endParaRPr lang="en-US" sz="1600" b="1" dirty="0"/>
          </a:p>
        </p:txBody>
      </p:sp>
      <p:sp>
        <p:nvSpPr>
          <p:cNvPr id="3" name="Rectangle 2"/>
          <p:cNvSpPr/>
          <p:nvPr/>
        </p:nvSpPr>
        <p:spPr>
          <a:xfrm>
            <a:off x="1504222" y="3180879"/>
            <a:ext cx="197274" cy="282983"/>
          </a:xfrm>
          <a:prstGeom prst="rect">
            <a:avLst/>
          </a:prstGeom>
          <a:solidFill>
            <a:srgbClr val="A2C9E2"/>
          </a:solidFill>
          <a:ln>
            <a:no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89523" y="3143308"/>
            <a:ext cx="197274" cy="282983"/>
          </a:xfrm>
          <a:prstGeom prst="rect">
            <a:avLst/>
          </a:prstGeom>
          <a:solidFill>
            <a:srgbClr val="A2C9E2"/>
          </a:solidFill>
          <a:ln>
            <a:no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504222" y="4412357"/>
            <a:ext cx="197274" cy="282983"/>
          </a:xfrm>
          <a:prstGeom prst="rect">
            <a:avLst/>
          </a:prstGeom>
          <a:solidFill>
            <a:srgbClr val="A2C9E2"/>
          </a:solidFill>
          <a:ln>
            <a:no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89523" y="4412357"/>
            <a:ext cx="197274" cy="282983"/>
          </a:xfrm>
          <a:prstGeom prst="rect">
            <a:avLst/>
          </a:prstGeom>
          <a:solidFill>
            <a:srgbClr val="A2C9E2"/>
          </a:solidFill>
          <a:ln>
            <a:no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504222" y="5675787"/>
            <a:ext cx="197274" cy="282983"/>
          </a:xfrm>
          <a:prstGeom prst="rect">
            <a:avLst/>
          </a:prstGeom>
          <a:solidFill>
            <a:srgbClr val="A2C9E2"/>
          </a:solidFill>
          <a:ln>
            <a:no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989523" y="5817278"/>
            <a:ext cx="197274" cy="282983"/>
          </a:xfrm>
          <a:prstGeom prst="rect">
            <a:avLst/>
          </a:prstGeom>
          <a:solidFill>
            <a:srgbClr val="A2C9E2"/>
          </a:solidFill>
          <a:ln>
            <a:noFill/>
          </a:ln>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85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EE3-biga.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1" y="0"/>
            <a:ext cx="6887810" cy="1540500"/>
          </a:xfrm>
          <a:prstGeom prst="rect">
            <a:avLst/>
          </a:prstGeom>
        </p:spPr>
      </p:pic>
      <p:sp>
        <p:nvSpPr>
          <p:cNvPr id="6" name="Title 1"/>
          <p:cNvSpPr>
            <a:spLocks noGrp="1"/>
          </p:cNvSpPr>
          <p:nvPr>
            <p:ph type="title"/>
          </p:nvPr>
        </p:nvSpPr>
        <p:spPr>
          <a:xfrm>
            <a:off x="1" y="1368167"/>
            <a:ext cx="5952740" cy="522493"/>
          </a:xfrm>
        </p:spPr>
        <p:txBody>
          <a:bodyPr>
            <a:noAutofit/>
          </a:bodyPr>
          <a:lstStyle/>
          <a:p>
            <a:r>
              <a:rPr lang="en-US" sz="2400" dirty="0" smtClean="0"/>
              <a:t>Proprietary Lighting Solution</a:t>
            </a:r>
            <a:endParaRPr lang="en-US"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16759"/>
            <a:ext cx="4495801" cy="379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Grp="1"/>
          </p:cNvSpPr>
          <p:nvPr>
            <p:ph idx="1"/>
          </p:nvPr>
        </p:nvSpPr>
        <p:spPr>
          <a:xfrm>
            <a:off x="152400" y="2609479"/>
            <a:ext cx="4114800" cy="2895600"/>
          </a:xfrm>
        </p:spPr>
        <p:txBody>
          <a:bodyPr>
            <a:normAutofit/>
          </a:bodyPr>
          <a:lstStyle/>
          <a:p>
            <a:r>
              <a:rPr lang="en-US" dirty="0"/>
              <a:t>E-</a:t>
            </a:r>
            <a:r>
              <a:rPr lang="en-US" dirty="0" smtClean="0"/>
              <a:t>Series </a:t>
            </a:r>
            <a:r>
              <a:rPr lang="en-US" sz="1800" dirty="0" smtClean="0"/>
              <a:t>lighting </a:t>
            </a:r>
            <a:r>
              <a:rPr lang="en-US" sz="1800" dirty="0"/>
              <a:t>controls which were integrated into Nestlé's Dreyer’s Ice Cream’s Division freezer sections and parking lot areas of Dreyer’s Ice Cream distribution facilities in Manteca CA, City of Industry CA and Colorado Springs, CO.</a:t>
            </a:r>
          </a:p>
          <a:p>
            <a:pPr marL="0" indent="0">
              <a:buNone/>
            </a:pPr>
            <a:endParaRPr lang="en-US" sz="1800" dirty="0" smtClean="0"/>
          </a:p>
          <a:p>
            <a:endParaRPr lang="en-US" sz="1800" dirty="0" smtClean="0"/>
          </a:p>
        </p:txBody>
      </p:sp>
      <p:grpSp>
        <p:nvGrpSpPr>
          <p:cNvPr id="9" name="Group 8"/>
          <p:cNvGrpSpPr/>
          <p:nvPr/>
        </p:nvGrpSpPr>
        <p:grpSpPr>
          <a:xfrm rot="10800000">
            <a:off x="1" y="5684666"/>
            <a:ext cx="9144000" cy="1173334"/>
            <a:chOff x="-493491" y="1891174"/>
            <a:chExt cx="9144000" cy="1948749"/>
          </a:xfrm>
        </p:grpSpPr>
        <p:sp>
          <p:nvSpPr>
            <p:cNvPr id="10" name="Rectangle 9"/>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11" name="Picture 10" descr=":10-5 specs:Assets:Overlay-P2Multi-Bottom.png"/>
            <p:cNvPicPr/>
            <p:nvPr/>
          </p:nvPicPr>
          <p:blipFill>
            <a:blip r:embed="rId4"/>
            <a:srcRect/>
            <a:stretch>
              <a:fillRect/>
            </a:stretch>
          </p:blipFill>
          <p:spPr bwMode="auto">
            <a:xfrm rot="10800000">
              <a:off x="-493491" y="2238546"/>
              <a:ext cx="9144000" cy="1601377"/>
            </a:xfrm>
            <a:prstGeom prst="rect">
              <a:avLst/>
            </a:prstGeom>
            <a:noFill/>
            <a:ln w="9525">
              <a:noFill/>
              <a:miter lim="800000"/>
              <a:headEnd/>
              <a:tailEnd/>
            </a:ln>
          </p:spPr>
        </p:pic>
      </p:grpSp>
      <p:sp>
        <p:nvSpPr>
          <p:cNvPr id="2" name="TextBox 1"/>
          <p:cNvSpPr txBox="1"/>
          <p:nvPr/>
        </p:nvSpPr>
        <p:spPr>
          <a:xfrm>
            <a:off x="4267200" y="2049451"/>
            <a:ext cx="4227951" cy="707886"/>
          </a:xfrm>
          <a:prstGeom prst="rect">
            <a:avLst/>
          </a:prstGeom>
          <a:solidFill>
            <a:schemeClr val="bg1"/>
          </a:solidFill>
        </p:spPr>
        <p:txBody>
          <a:bodyPr wrap="square" rtlCol="0">
            <a:spAutoFit/>
          </a:bodyPr>
          <a:lstStyle/>
          <a:p>
            <a:r>
              <a:rPr lang="en-US" sz="2000" b="1" dirty="0" smtClean="0"/>
              <a:t>E-Series Energy Saving Lighting Control:</a:t>
            </a:r>
            <a:endParaRPr lang="en-US" sz="2000" b="1" dirty="0"/>
          </a:p>
        </p:txBody>
      </p:sp>
    </p:spTree>
    <p:extLst>
      <p:ext uri="{BB962C8B-B14F-4D97-AF65-F5344CB8AC3E}">
        <p14:creationId xmlns:p14="http://schemas.microsoft.com/office/powerpoint/2010/main" val="2797532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EE3-biga.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1" y="0"/>
            <a:ext cx="6887810" cy="1540500"/>
          </a:xfrm>
          <a:prstGeom prst="rect">
            <a:avLst/>
          </a:prstGeom>
        </p:spPr>
      </p:pic>
      <p:sp>
        <p:nvSpPr>
          <p:cNvPr id="6" name="Title 1"/>
          <p:cNvSpPr>
            <a:spLocks noGrp="1"/>
          </p:cNvSpPr>
          <p:nvPr>
            <p:ph type="title"/>
          </p:nvPr>
        </p:nvSpPr>
        <p:spPr>
          <a:xfrm>
            <a:off x="1" y="1368167"/>
            <a:ext cx="7338292" cy="431865"/>
          </a:xfrm>
        </p:spPr>
        <p:txBody>
          <a:bodyPr>
            <a:noAutofit/>
          </a:bodyPr>
          <a:lstStyle/>
          <a:p>
            <a:r>
              <a:rPr lang="en-US" sz="2000" dirty="0" smtClean="0"/>
              <a:t>Financing- Asset Management Program</a:t>
            </a:r>
            <a:endParaRPr lang="en-US" sz="2000" dirty="0"/>
          </a:p>
        </p:txBody>
      </p:sp>
      <p:sp>
        <p:nvSpPr>
          <p:cNvPr id="8" name="TextBox 23"/>
          <p:cNvSpPr txBox="1">
            <a:spLocks noChangeArrowheads="1"/>
          </p:cNvSpPr>
          <p:nvPr/>
        </p:nvSpPr>
        <p:spPr bwMode="auto">
          <a:xfrm>
            <a:off x="5003" y="1809642"/>
            <a:ext cx="8534400" cy="461665"/>
          </a:xfrm>
          <a:prstGeom prst="rect">
            <a:avLst/>
          </a:prstGeom>
          <a:noFill/>
          <a:ln>
            <a:noFill/>
          </a:ln>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r>
              <a:rPr lang="en-US" sz="1200" dirty="0" smtClean="0">
                <a:latin typeface="+mn-lt"/>
                <a:cs typeface="+mn-cs"/>
              </a:rPr>
              <a:t>The </a:t>
            </a:r>
            <a:r>
              <a:rPr lang="en-US" sz="1200" dirty="0">
                <a:latin typeface="+mn-lt"/>
                <a:cs typeface="+mn-cs"/>
              </a:rPr>
              <a:t>pie charts below represent the total  utility expenses and cash flow </a:t>
            </a:r>
            <a:r>
              <a:rPr lang="en-US" sz="1200" dirty="0" smtClean="0">
                <a:latin typeface="+mn-lt"/>
                <a:cs typeface="+mn-cs"/>
              </a:rPr>
              <a:t>for </a:t>
            </a:r>
            <a:r>
              <a:rPr lang="en-US" sz="1200" dirty="0">
                <a:latin typeface="+mn-lt"/>
                <a:cs typeface="+mn-cs"/>
              </a:rPr>
              <a:t>facilities before, during and after </a:t>
            </a:r>
            <a:r>
              <a:rPr lang="en-US" sz="1200" dirty="0" smtClean="0">
                <a:latin typeface="+mn-lt"/>
                <a:cs typeface="+mn-cs"/>
              </a:rPr>
              <a:t>implementing Asset Management Program.</a:t>
            </a:r>
            <a:endParaRPr lang="en-US" sz="1200" dirty="0">
              <a:latin typeface="+mn-lt"/>
              <a:cs typeface="+mn-cs"/>
            </a:endParaRPr>
          </a:p>
        </p:txBody>
      </p:sp>
      <p:sp>
        <p:nvSpPr>
          <p:cNvPr id="9" name="Title 4"/>
          <p:cNvSpPr txBox="1">
            <a:spLocks/>
          </p:cNvSpPr>
          <p:nvPr/>
        </p:nvSpPr>
        <p:spPr>
          <a:xfrm>
            <a:off x="89806" y="4908276"/>
            <a:ext cx="3657600" cy="304800"/>
          </a:xfrm>
          <a:prstGeom prst="rect">
            <a:avLst/>
          </a:prstGeom>
          <a:solidFill>
            <a:schemeClr val="tx1">
              <a:lumMod val="85000"/>
              <a:lumOff val="15000"/>
              <a:alpha val="70000"/>
            </a:schemeClr>
          </a:solidFill>
        </p:spPr>
        <p:txBody>
          <a:bodyPr vert="horz" lIns="91440" tIns="45720" rIns="91440" bIns="45720" rtlCol="0" anchor="ctr">
            <a:no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pPr algn="l"/>
            <a:r>
              <a:rPr lang="en-US" sz="1800" b="1" dirty="0" smtClean="0">
                <a:latin typeface="Copperplate Gothic Light"/>
                <a:cs typeface="Copperplate Gothic Light"/>
              </a:rPr>
              <a:t>Benefits</a:t>
            </a:r>
            <a:endParaRPr lang="en-US" sz="1800" b="1" dirty="0">
              <a:latin typeface="Copperplate Gothic Light"/>
              <a:cs typeface="Copperplate Gothic Light"/>
            </a:endParaRPr>
          </a:p>
        </p:txBody>
      </p:sp>
      <p:sp>
        <p:nvSpPr>
          <p:cNvPr id="10" name="Rectangle 3"/>
          <p:cNvSpPr>
            <a:spLocks noGrp="1"/>
          </p:cNvSpPr>
          <p:nvPr>
            <p:ph idx="1"/>
          </p:nvPr>
        </p:nvSpPr>
        <p:spPr>
          <a:xfrm>
            <a:off x="152400" y="5273692"/>
            <a:ext cx="3733800" cy="1295400"/>
          </a:xfrm>
        </p:spPr>
        <p:txBody>
          <a:bodyPr>
            <a:noAutofit/>
          </a:bodyPr>
          <a:lstStyle/>
          <a:p>
            <a:pPr>
              <a:lnSpc>
                <a:spcPct val="70000"/>
              </a:lnSpc>
            </a:pPr>
            <a:r>
              <a:rPr lang="en-US" sz="1050" dirty="0" smtClean="0"/>
              <a:t>We retain </a:t>
            </a:r>
            <a:r>
              <a:rPr lang="en-US" sz="1050" dirty="0"/>
              <a:t>Technology &amp; Financial </a:t>
            </a:r>
            <a:r>
              <a:rPr lang="en-US" sz="1050" dirty="0" smtClean="0"/>
              <a:t>Risk. </a:t>
            </a:r>
          </a:p>
          <a:p>
            <a:pPr>
              <a:lnSpc>
                <a:spcPct val="70000"/>
              </a:lnSpc>
            </a:pPr>
            <a:r>
              <a:rPr lang="en-US" sz="1050" dirty="0" smtClean="0"/>
              <a:t>We </a:t>
            </a:r>
            <a:r>
              <a:rPr lang="en-US" sz="1050" dirty="0"/>
              <a:t>Own Assets During </a:t>
            </a:r>
            <a:r>
              <a:rPr lang="en-US" sz="1050" dirty="0" smtClean="0"/>
              <a:t>Term </a:t>
            </a:r>
          </a:p>
          <a:p>
            <a:pPr>
              <a:lnSpc>
                <a:spcPct val="70000"/>
              </a:lnSpc>
            </a:pPr>
            <a:r>
              <a:rPr lang="en-US" sz="1050" dirty="0" smtClean="0"/>
              <a:t>Immediate </a:t>
            </a:r>
            <a:r>
              <a:rPr lang="en-US" sz="1050" dirty="0"/>
              <a:t>Cash Flow Generation for all </a:t>
            </a:r>
            <a:r>
              <a:rPr lang="en-US" sz="1050" dirty="0" smtClean="0"/>
              <a:t>Parties </a:t>
            </a:r>
          </a:p>
          <a:p>
            <a:pPr>
              <a:lnSpc>
                <a:spcPct val="70000"/>
              </a:lnSpc>
            </a:pPr>
            <a:r>
              <a:rPr lang="en-US" sz="1050" dirty="0" smtClean="0"/>
              <a:t>NO </a:t>
            </a:r>
            <a:r>
              <a:rPr lang="en-US" sz="1050" dirty="0"/>
              <a:t>Up-Front Capital Required</a:t>
            </a:r>
          </a:p>
          <a:p>
            <a:endParaRPr lang="en-US" sz="1050" dirty="0"/>
          </a:p>
          <a:p>
            <a:pPr marL="0" indent="0">
              <a:buNone/>
            </a:pPr>
            <a:endParaRPr lang="en-US" sz="1050" dirty="0" smtClean="0"/>
          </a:p>
          <a:p>
            <a:endParaRPr lang="en-US" sz="1050" dirty="0" smtClean="0"/>
          </a:p>
        </p:txBody>
      </p:sp>
      <p:sp>
        <p:nvSpPr>
          <p:cNvPr id="13" name="Rectangle 3"/>
          <p:cNvSpPr>
            <a:spLocks noGrp="1"/>
          </p:cNvSpPr>
          <p:nvPr>
            <p:ph idx="1"/>
          </p:nvPr>
        </p:nvSpPr>
        <p:spPr>
          <a:xfrm>
            <a:off x="3886200" y="5273692"/>
            <a:ext cx="3733800" cy="1295400"/>
          </a:xfrm>
        </p:spPr>
        <p:txBody>
          <a:bodyPr>
            <a:noAutofit/>
          </a:bodyPr>
          <a:lstStyle/>
          <a:p>
            <a:r>
              <a:rPr lang="en-US" sz="1050" dirty="0"/>
              <a:t>We Deliver Guaranteed Savings</a:t>
            </a:r>
          </a:p>
          <a:p>
            <a:r>
              <a:rPr lang="en-US" sz="1050" dirty="0"/>
              <a:t>Not Recorded on Balance Sheet</a:t>
            </a:r>
          </a:p>
          <a:p>
            <a:r>
              <a:rPr lang="en-US" sz="1050" dirty="0"/>
              <a:t>Monthly Payments are Structures as Utility </a:t>
            </a:r>
            <a:r>
              <a:rPr lang="en-US" sz="1050" dirty="0" smtClean="0"/>
              <a:t>Expense</a:t>
            </a:r>
            <a:endParaRPr lang="en-US" sz="1050" dirty="0"/>
          </a:p>
          <a:p>
            <a:pPr marL="0" indent="0">
              <a:buNone/>
            </a:pPr>
            <a:endParaRPr lang="en-US" sz="1050" dirty="0" smtClean="0"/>
          </a:p>
          <a:p>
            <a:endParaRPr lang="en-US" sz="1050" dirty="0" smtClean="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231" y="6170116"/>
            <a:ext cx="640769" cy="68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hart 10"/>
          <p:cNvGraphicFramePr/>
          <p:nvPr>
            <p:extLst>
              <p:ext uri="{D42A27DB-BD31-4B8C-83A1-F6EECF244321}">
                <p14:modId xmlns:p14="http://schemas.microsoft.com/office/powerpoint/2010/main" val="3555868358"/>
              </p:ext>
            </p:extLst>
          </p:nvPr>
        </p:nvGraphicFramePr>
        <p:xfrm>
          <a:off x="5003" y="2651725"/>
          <a:ext cx="2552848" cy="21072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2689593203"/>
              </p:ext>
            </p:extLst>
          </p:nvPr>
        </p:nvGraphicFramePr>
        <p:xfrm>
          <a:off x="2756847" y="2637249"/>
          <a:ext cx="2976455" cy="20369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extLst>
              <p:ext uri="{D42A27DB-BD31-4B8C-83A1-F6EECF244321}">
                <p14:modId xmlns:p14="http://schemas.microsoft.com/office/powerpoint/2010/main" val="2417622109"/>
              </p:ext>
            </p:extLst>
          </p:nvPr>
        </p:nvGraphicFramePr>
        <p:xfrm>
          <a:off x="6162539" y="2640470"/>
          <a:ext cx="2798860" cy="2033754"/>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747711" y="3431314"/>
            <a:ext cx="1052422" cy="446276"/>
          </a:xfrm>
          <a:prstGeom prst="rect">
            <a:avLst/>
          </a:prstGeom>
          <a:noFill/>
        </p:spPr>
        <p:txBody>
          <a:bodyPr wrap="square" rtlCol="0">
            <a:spAutoFit/>
          </a:bodyPr>
          <a:lstStyle/>
          <a:p>
            <a:pPr algn="ctr"/>
            <a:r>
              <a:rPr lang="en-US" sz="1200" b="1" dirty="0" smtClean="0">
                <a:latin typeface="Arial"/>
                <a:cs typeface="Arial"/>
              </a:rPr>
              <a:t>$581,654</a:t>
            </a:r>
          </a:p>
          <a:p>
            <a:pPr algn="ctr"/>
            <a:r>
              <a:rPr lang="en-US" sz="1100" dirty="0">
                <a:latin typeface="Arial"/>
                <a:cs typeface="Arial"/>
              </a:rPr>
              <a:t>to Utility</a:t>
            </a:r>
            <a:r>
              <a:rPr lang="en-US" sz="1100" dirty="0" smtClean="0">
                <a:latin typeface="Arial"/>
                <a:cs typeface="Arial"/>
              </a:rPr>
              <a:t> </a:t>
            </a:r>
            <a:endParaRPr lang="en-US" sz="1100" dirty="0">
              <a:latin typeface="Arial"/>
              <a:cs typeface="Arial"/>
            </a:endParaRPr>
          </a:p>
        </p:txBody>
      </p:sp>
      <p:sp>
        <p:nvSpPr>
          <p:cNvPr id="17" name="TextBox 16"/>
          <p:cNvSpPr txBox="1"/>
          <p:nvPr/>
        </p:nvSpPr>
        <p:spPr>
          <a:xfrm>
            <a:off x="2557851" y="2689856"/>
            <a:ext cx="1245297" cy="615553"/>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en-US" sz="1200" b="1" dirty="0" smtClean="0">
                <a:latin typeface="Arial"/>
                <a:cs typeface="Arial"/>
              </a:rPr>
              <a:t>$209,583</a:t>
            </a:r>
          </a:p>
          <a:p>
            <a:pPr algn="ctr">
              <a:defRPr sz="1800" b="0" i="0" u="none" strike="noStrike" kern="1200" baseline="0">
                <a:solidFill>
                  <a:prstClr val="black"/>
                </a:solidFill>
                <a:latin typeface="+mn-lt"/>
                <a:ea typeface="+mn-ea"/>
                <a:cs typeface="+mn-cs"/>
              </a:defRPr>
            </a:pPr>
            <a:r>
              <a:rPr lang="en-US" sz="1100" dirty="0">
                <a:latin typeface="Arial"/>
                <a:cs typeface="Arial"/>
              </a:rPr>
              <a:t>Cash flow </a:t>
            </a:r>
            <a:endParaRPr lang="en-US" sz="1100" dirty="0" smtClean="0">
              <a:latin typeface="Arial"/>
              <a:cs typeface="Arial"/>
            </a:endParaRPr>
          </a:p>
          <a:p>
            <a:pPr algn="ctr">
              <a:defRPr sz="1800" b="0" i="0" u="none" strike="noStrike" kern="1200" baseline="0">
                <a:solidFill>
                  <a:prstClr val="black"/>
                </a:solidFill>
                <a:latin typeface="+mn-lt"/>
                <a:ea typeface="+mn-ea"/>
                <a:cs typeface="+mn-cs"/>
              </a:defRPr>
            </a:pPr>
            <a:r>
              <a:rPr lang="en-US" sz="1100" dirty="0" smtClean="0">
                <a:latin typeface="Arial"/>
                <a:cs typeface="Arial"/>
              </a:rPr>
              <a:t>end </a:t>
            </a:r>
            <a:r>
              <a:rPr lang="en-US" sz="1100" dirty="0">
                <a:latin typeface="Arial"/>
                <a:cs typeface="Arial"/>
              </a:rPr>
              <a:t>user</a:t>
            </a:r>
            <a:r>
              <a:rPr lang="en-US" sz="1100" dirty="0" smtClean="0">
                <a:latin typeface="Arial"/>
                <a:cs typeface="Arial"/>
              </a:rPr>
              <a:t> </a:t>
            </a:r>
            <a:endParaRPr lang="en-US" sz="1100" dirty="0">
              <a:latin typeface="Arial"/>
              <a:cs typeface="Arial"/>
            </a:endParaRPr>
          </a:p>
        </p:txBody>
      </p:sp>
      <p:sp>
        <p:nvSpPr>
          <p:cNvPr id="18" name="TextBox 17"/>
          <p:cNvSpPr txBox="1"/>
          <p:nvPr/>
        </p:nvSpPr>
        <p:spPr>
          <a:xfrm>
            <a:off x="5073106" y="3200481"/>
            <a:ext cx="968997" cy="461665"/>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en-US" sz="1200" b="1" dirty="0" smtClean="0">
                <a:latin typeface="Arial"/>
                <a:cs typeface="Arial"/>
              </a:rPr>
              <a:t>$216,213</a:t>
            </a:r>
          </a:p>
          <a:p>
            <a:pPr algn="ctr">
              <a:defRPr sz="1800" b="0" i="0" u="none" strike="noStrike" kern="1200" baseline="0">
                <a:solidFill>
                  <a:prstClr val="black"/>
                </a:solidFill>
                <a:latin typeface="+mn-lt"/>
                <a:ea typeface="+mn-ea"/>
                <a:cs typeface="+mn-cs"/>
              </a:defRPr>
            </a:pPr>
            <a:r>
              <a:rPr lang="en-US" sz="1100" dirty="0" smtClean="0">
                <a:latin typeface="Arial"/>
                <a:cs typeface="Arial"/>
              </a:rPr>
              <a:t>to Utility </a:t>
            </a:r>
            <a:endParaRPr lang="en-US" sz="1100" dirty="0">
              <a:latin typeface="Arial"/>
              <a:cs typeface="Arial"/>
            </a:endParaRPr>
          </a:p>
        </p:txBody>
      </p:sp>
      <p:sp>
        <p:nvSpPr>
          <p:cNvPr id="19" name="TextBox 18"/>
          <p:cNvSpPr txBox="1"/>
          <p:nvPr/>
        </p:nvSpPr>
        <p:spPr>
          <a:xfrm>
            <a:off x="4431406" y="4441400"/>
            <a:ext cx="999261" cy="461665"/>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en-US" sz="1200" b="1" dirty="0" smtClean="0">
                <a:latin typeface="Arial"/>
                <a:cs typeface="Arial"/>
              </a:rPr>
              <a:t>$155,858</a:t>
            </a:r>
          </a:p>
          <a:p>
            <a:pPr algn="ctr">
              <a:defRPr sz="1800" b="0" i="0" u="none" strike="noStrike" kern="1200" baseline="0">
                <a:solidFill>
                  <a:prstClr val="black"/>
                </a:solidFill>
                <a:latin typeface="+mn-lt"/>
                <a:ea typeface="+mn-ea"/>
                <a:cs typeface="+mn-cs"/>
              </a:defRPr>
            </a:pPr>
            <a:r>
              <a:rPr lang="en-US" sz="1100" dirty="0">
                <a:latin typeface="Arial"/>
                <a:cs typeface="Arial"/>
              </a:rPr>
              <a:t>to </a:t>
            </a:r>
            <a:r>
              <a:rPr lang="en-US" sz="1100" dirty="0" smtClean="0">
                <a:latin typeface="Arial"/>
                <a:cs typeface="Arial"/>
              </a:rPr>
              <a:t>E</a:t>
            </a:r>
            <a:r>
              <a:rPr lang="en-US" sz="1100" baseline="30000" dirty="0" smtClean="0">
                <a:latin typeface="Arial"/>
                <a:cs typeface="Arial"/>
              </a:rPr>
              <a:t>3</a:t>
            </a:r>
            <a:r>
              <a:rPr lang="en-US" sz="1100" dirty="0" smtClean="0">
                <a:latin typeface="Arial"/>
                <a:cs typeface="Arial"/>
              </a:rPr>
              <a:t> </a:t>
            </a:r>
            <a:endParaRPr lang="en-US" sz="1100" dirty="0">
              <a:latin typeface="Arial"/>
              <a:cs typeface="Arial"/>
            </a:endParaRPr>
          </a:p>
        </p:txBody>
      </p:sp>
      <p:sp>
        <p:nvSpPr>
          <p:cNvPr id="21" name="TextBox 20"/>
          <p:cNvSpPr txBox="1"/>
          <p:nvPr/>
        </p:nvSpPr>
        <p:spPr>
          <a:xfrm>
            <a:off x="8111719" y="4133623"/>
            <a:ext cx="1032281" cy="615553"/>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en-US" sz="1200" b="1" dirty="0" smtClean="0">
                <a:latin typeface="Arial"/>
                <a:cs typeface="Arial"/>
              </a:rPr>
              <a:t>$155,857</a:t>
            </a:r>
          </a:p>
          <a:p>
            <a:pPr algn="ctr">
              <a:defRPr sz="1800" b="0" i="0" u="none" strike="noStrike" kern="1200" baseline="0">
                <a:solidFill>
                  <a:prstClr val="black"/>
                </a:solidFill>
                <a:latin typeface="+mn-lt"/>
                <a:ea typeface="+mn-ea"/>
                <a:cs typeface="+mn-cs"/>
              </a:defRPr>
            </a:pPr>
            <a:r>
              <a:rPr lang="en-US" sz="1100" dirty="0" smtClean="0">
                <a:latin typeface="Arial"/>
                <a:cs typeface="Arial"/>
              </a:rPr>
              <a:t>Cash </a:t>
            </a:r>
            <a:r>
              <a:rPr lang="en-US" sz="1100" dirty="0">
                <a:latin typeface="Arial"/>
                <a:cs typeface="Arial"/>
              </a:rPr>
              <a:t>flow end </a:t>
            </a:r>
            <a:r>
              <a:rPr lang="en-US" sz="1100" dirty="0" smtClean="0">
                <a:latin typeface="Arial"/>
                <a:cs typeface="Arial"/>
              </a:rPr>
              <a:t>user</a:t>
            </a:r>
            <a:endParaRPr lang="en-US" sz="1100" dirty="0">
              <a:latin typeface="Arial"/>
              <a:cs typeface="Arial"/>
            </a:endParaRPr>
          </a:p>
        </p:txBody>
      </p:sp>
      <p:sp>
        <p:nvSpPr>
          <p:cNvPr id="22" name="TextBox 21"/>
          <p:cNvSpPr txBox="1"/>
          <p:nvPr/>
        </p:nvSpPr>
        <p:spPr>
          <a:xfrm>
            <a:off x="747711" y="2332862"/>
            <a:ext cx="1052422" cy="369332"/>
          </a:xfrm>
          <a:prstGeom prst="rect">
            <a:avLst/>
          </a:prstGeom>
          <a:noFill/>
        </p:spPr>
        <p:txBody>
          <a:bodyPr wrap="square" rtlCol="0">
            <a:spAutoFit/>
          </a:bodyPr>
          <a:lstStyle/>
          <a:p>
            <a:r>
              <a:rPr lang="en-US" dirty="0" smtClean="0"/>
              <a:t>BEFORE</a:t>
            </a:r>
            <a:endParaRPr lang="en-US" dirty="0"/>
          </a:p>
        </p:txBody>
      </p:sp>
      <p:sp>
        <p:nvSpPr>
          <p:cNvPr id="23" name="TextBox 22"/>
          <p:cNvSpPr txBox="1"/>
          <p:nvPr/>
        </p:nvSpPr>
        <p:spPr>
          <a:xfrm>
            <a:off x="3803148" y="2274358"/>
            <a:ext cx="1269958" cy="369332"/>
          </a:xfrm>
          <a:prstGeom prst="rect">
            <a:avLst/>
          </a:prstGeom>
          <a:noFill/>
        </p:spPr>
        <p:txBody>
          <a:bodyPr wrap="square" rtlCol="0">
            <a:spAutoFit/>
          </a:bodyPr>
          <a:lstStyle/>
          <a:p>
            <a:r>
              <a:rPr lang="en-US" dirty="0" smtClean="0"/>
              <a:t>DURING</a:t>
            </a:r>
            <a:endParaRPr lang="en-US" dirty="0"/>
          </a:p>
        </p:txBody>
      </p:sp>
      <p:sp>
        <p:nvSpPr>
          <p:cNvPr id="24" name="TextBox 23"/>
          <p:cNvSpPr txBox="1"/>
          <p:nvPr/>
        </p:nvSpPr>
        <p:spPr>
          <a:xfrm>
            <a:off x="6985926" y="2274358"/>
            <a:ext cx="1269958" cy="369332"/>
          </a:xfrm>
          <a:prstGeom prst="rect">
            <a:avLst/>
          </a:prstGeom>
          <a:noFill/>
        </p:spPr>
        <p:txBody>
          <a:bodyPr wrap="square" rtlCol="0">
            <a:spAutoFit/>
          </a:bodyPr>
          <a:lstStyle/>
          <a:p>
            <a:r>
              <a:rPr lang="en-US" dirty="0" smtClean="0"/>
              <a:t>AFTER</a:t>
            </a:r>
            <a:endParaRPr lang="en-US" dirty="0"/>
          </a:p>
        </p:txBody>
      </p:sp>
      <p:sp>
        <p:nvSpPr>
          <p:cNvPr id="25" name="TextBox 24"/>
          <p:cNvSpPr txBox="1"/>
          <p:nvPr/>
        </p:nvSpPr>
        <p:spPr>
          <a:xfrm>
            <a:off x="6064461" y="2728124"/>
            <a:ext cx="968997" cy="461665"/>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en-US" sz="1200" b="1" dirty="0" smtClean="0">
                <a:latin typeface="Arial"/>
                <a:cs typeface="Arial"/>
              </a:rPr>
              <a:t>$216,213</a:t>
            </a:r>
          </a:p>
          <a:p>
            <a:pPr algn="ctr">
              <a:defRPr sz="1800" b="0" i="0" u="none" strike="noStrike" kern="1200" baseline="0">
                <a:solidFill>
                  <a:prstClr val="black"/>
                </a:solidFill>
                <a:latin typeface="+mn-lt"/>
                <a:ea typeface="+mn-ea"/>
                <a:cs typeface="+mn-cs"/>
              </a:defRPr>
            </a:pPr>
            <a:r>
              <a:rPr lang="en-US" sz="1100" dirty="0" smtClean="0">
                <a:latin typeface="Arial"/>
                <a:cs typeface="Arial"/>
              </a:rPr>
              <a:t>to Utility </a:t>
            </a:r>
            <a:endParaRPr lang="en-US" sz="1100" dirty="0">
              <a:latin typeface="Arial"/>
              <a:cs typeface="Arial"/>
            </a:endParaRPr>
          </a:p>
        </p:txBody>
      </p:sp>
      <p:cxnSp>
        <p:nvCxnSpPr>
          <p:cNvPr id="4" name="Straight Connector 3"/>
          <p:cNvCxnSpPr/>
          <p:nvPr/>
        </p:nvCxnSpPr>
        <p:spPr>
          <a:xfrm>
            <a:off x="2588117" y="2637248"/>
            <a:ext cx="0" cy="2036975"/>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64461" y="2637248"/>
            <a:ext cx="0" cy="2036975"/>
          </a:xfrm>
          <a:prstGeom prst="line">
            <a:avLst/>
          </a:prstGeom>
          <a:ln w="19050" cmpd="sng">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50948" y="2958957"/>
            <a:ext cx="196458" cy="143178"/>
          </a:xfrm>
          <a:prstGeom prst="line">
            <a:avLst/>
          </a:prstGeom>
          <a:ln w="635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656048" y="4275631"/>
            <a:ext cx="196458" cy="143178"/>
          </a:xfrm>
          <a:prstGeom prst="line">
            <a:avLst/>
          </a:prstGeom>
          <a:ln w="635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957159" y="3288136"/>
            <a:ext cx="282956" cy="143178"/>
          </a:xfrm>
          <a:prstGeom prst="line">
            <a:avLst/>
          </a:prstGeom>
          <a:ln w="635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789468" y="3128892"/>
            <a:ext cx="196458" cy="143178"/>
          </a:xfrm>
          <a:prstGeom prst="line">
            <a:avLst/>
          </a:prstGeom>
          <a:ln w="635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8157655" y="3987026"/>
            <a:ext cx="196458" cy="143178"/>
          </a:xfrm>
          <a:prstGeom prst="line">
            <a:avLst/>
          </a:prstGeom>
          <a:ln w="6350" cmpd="sng">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90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58969"/>
            <a:ext cx="9144000" cy="1461056"/>
            <a:chOff x="-493491" y="1891174"/>
            <a:chExt cx="9144000" cy="1948749"/>
          </a:xfrm>
        </p:grpSpPr>
        <p:sp>
          <p:nvSpPr>
            <p:cNvPr id="6" name="Rectangle 5"/>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7" name="Picture 6" descr=":10-5 specs:Assets:Overlay-P2Multi-Bottom.png"/>
            <p:cNvPicPr/>
            <p:nvPr/>
          </p:nvPicPr>
          <p:blipFill>
            <a:blip r:embed="rId2"/>
            <a:srcRect/>
            <a:stretch>
              <a:fillRect/>
            </a:stretch>
          </p:blipFill>
          <p:spPr bwMode="auto">
            <a:xfrm rot="10800000">
              <a:off x="-493491" y="2238546"/>
              <a:ext cx="9144000" cy="1601377"/>
            </a:xfrm>
            <a:prstGeom prst="rect">
              <a:avLst/>
            </a:prstGeom>
            <a:noFill/>
            <a:ln w="9525">
              <a:noFill/>
              <a:miter lim="800000"/>
              <a:headEnd/>
              <a:tailEnd/>
            </a:ln>
          </p:spPr>
        </p:pic>
      </p:grpSp>
      <p:sp>
        <p:nvSpPr>
          <p:cNvPr id="2" name="Title 1"/>
          <p:cNvSpPr>
            <a:spLocks noGrp="1"/>
          </p:cNvSpPr>
          <p:nvPr>
            <p:ph type="title"/>
          </p:nvPr>
        </p:nvSpPr>
        <p:spPr>
          <a:xfrm>
            <a:off x="0" y="288612"/>
            <a:ext cx="9144000" cy="655477"/>
          </a:xfrm>
          <a:noFill/>
        </p:spPr>
        <p:txBody>
          <a:bodyPr/>
          <a:lstStyle/>
          <a:p>
            <a:r>
              <a:rPr lang="en-US" dirty="0" smtClean="0"/>
              <a:t>What Does PRHL Do?</a:t>
            </a:r>
            <a:endParaRPr lang="en-US" dirty="0"/>
          </a:p>
        </p:txBody>
      </p:sp>
      <p:sp>
        <p:nvSpPr>
          <p:cNvPr id="3" name="Content Placeholder 2"/>
          <p:cNvSpPr>
            <a:spLocks noGrp="1"/>
          </p:cNvSpPr>
          <p:nvPr>
            <p:ph idx="1"/>
          </p:nvPr>
        </p:nvSpPr>
        <p:spPr>
          <a:xfrm>
            <a:off x="649771" y="1847501"/>
            <a:ext cx="7853394" cy="3972009"/>
          </a:xfrm>
        </p:spPr>
        <p:txBody>
          <a:bodyPr>
            <a:normAutofit fontScale="77500" lnSpcReduction="20000"/>
          </a:bodyPr>
          <a:lstStyle/>
          <a:p>
            <a:r>
              <a:rPr lang="en-US" b="1" dirty="0" smtClean="0"/>
              <a:t>About Premier Holding Corp.</a:t>
            </a:r>
            <a:endParaRPr lang="en-US" b="1" dirty="0"/>
          </a:p>
          <a:p>
            <a:pPr marL="0" indent="0" algn="just">
              <a:lnSpc>
                <a:spcPct val="130000"/>
              </a:lnSpc>
              <a:buNone/>
            </a:pPr>
            <a:r>
              <a:rPr lang="en-US" sz="1900" dirty="0" smtClean="0"/>
              <a:t>The company provides financial support and management expertise, which includes access to capital, financing, legal, insurance, mergers, acquisitions, joint ventures, and management strategies. The Companies strategy is to acquire clean technology companies and green products and services that are accretive and that can be seamlessly integrated. Through subsidiaries we offer renewable energy production, energy efficiency products and services to commercial middle-market companies, Fortune 500 brands, developers and management companies of large-scale residential developments. Additional integrated business offerings include direct energy services such as power purchase agreements (PPAs), energy financing and leasing of generation programs in urban and rural real estate environments, lighting efficiency systems and refrigeration systems. </a:t>
            </a:r>
            <a:r>
              <a:rPr lang="en-US" sz="1900" b="1" dirty="0" smtClean="0"/>
              <a:t>In essence Premier will use its overall expertise to create a </a:t>
            </a:r>
            <a:r>
              <a:rPr lang="en-US" sz="1900" b="1" dirty="0"/>
              <a:t>P</a:t>
            </a:r>
            <a:r>
              <a:rPr lang="en-US" sz="1900" b="1" dirty="0" smtClean="0"/>
              <a:t>arent </a:t>
            </a:r>
            <a:r>
              <a:rPr lang="en-US" sz="1900" b="1" dirty="0"/>
              <a:t>C</a:t>
            </a:r>
            <a:r>
              <a:rPr lang="en-US" sz="1900" b="1" dirty="0" smtClean="0"/>
              <a:t>ompany and subsidiaries to provide “Everything Energy” to its clients.</a:t>
            </a:r>
          </a:p>
        </p:txBody>
      </p:sp>
      <p:pic>
        <p:nvPicPr>
          <p:cNvPr id="9" name="Picture 8" descr="Macintosh HD:Users:Christina:Downloads:ART 3:phrlcorpcoma.psd"/>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2555596" y="5819510"/>
            <a:ext cx="3608811" cy="8166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116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131073"/>
            <a:ext cx="8915400" cy="1116647"/>
          </a:xfrm>
        </p:spPr>
        <p:txBody>
          <a:bodyPr>
            <a:normAutofit fontScale="90000"/>
          </a:bodyPr>
          <a:lstStyle/>
          <a:p>
            <a:r>
              <a:rPr lang="en-US" dirty="0" smtClean="0"/>
              <a:t>Why You </a:t>
            </a:r>
            <a:r>
              <a:rPr lang="en-US" dirty="0"/>
              <a:t>A</a:t>
            </a:r>
            <a:r>
              <a:rPr lang="en-US" dirty="0" smtClean="0"/>
              <a:t>nd Wall Street Will Love Premier</a:t>
            </a:r>
            <a:endParaRPr lang="en-US" dirty="0"/>
          </a:p>
        </p:txBody>
      </p:sp>
      <p:grpSp>
        <p:nvGrpSpPr>
          <p:cNvPr id="7" name="Group 6"/>
          <p:cNvGrpSpPr/>
          <p:nvPr/>
        </p:nvGrpSpPr>
        <p:grpSpPr>
          <a:xfrm>
            <a:off x="0" y="0"/>
            <a:ext cx="9144000" cy="1461056"/>
            <a:chOff x="-493491" y="1891174"/>
            <a:chExt cx="9144000" cy="1948749"/>
          </a:xfrm>
        </p:grpSpPr>
        <p:sp>
          <p:nvSpPr>
            <p:cNvPr id="8" name="Rectangle 7"/>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9" name="Picture 8" descr=":10-5 specs:Assets:Overlay-P2Multi-Bottom.png"/>
            <p:cNvPicPr/>
            <p:nvPr/>
          </p:nvPicPr>
          <p:blipFill>
            <a:blip r:embed="rId2"/>
            <a:srcRect/>
            <a:stretch>
              <a:fillRect/>
            </a:stretch>
          </p:blipFill>
          <p:spPr bwMode="auto">
            <a:xfrm rot="10800000">
              <a:off x="-493491" y="2238546"/>
              <a:ext cx="9144000" cy="1601377"/>
            </a:xfrm>
            <a:prstGeom prst="rect">
              <a:avLst/>
            </a:prstGeom>
            <a:noFill/>
            <a:ln w="9525">
              <a:noFill/>
              <a:miter lim="800000"/>
              <a:headEnd/>
              <a:tailEnd/>
            </a:ln>
          </p:spPr>
        </p:pic>
      </p:grpSp>
      <p:pic>
        <p:nvPicPr>
          <p:cNvPr id="10" name="Picture 9" descr="Macintosh HD:Users:Christina:Downloads:ART 3:phrlcorpcoma.psd"/>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993860" y="2103740"/>
            <a:ext cx="7268134" cy="20267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8455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0800000">
            <a:off x="1" y="5906725"/>
            <a:ext cx="9144000" cy="1173334"/>
            <a:chOff x="-493491" y="1891174"/>
            <a:chExt cx="9144000" cy="1948749"/>
          </a:xfrm>
        </p:grpSpPr>
        <p:sp>
          <p:nvSpPr>
            <p:cNvPr id="8" name="Rectangle 7"/>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9" name="Picture 8" descr=":10-5 specs:Assets:Overlay-P2Multi-Bottom.png"/>
            <p:cNvPicPr/>
            <p:nvPr/>
          </p:nvPicPr>
          <p:blipFill>
            <a:blip r:embed="rId2"/>
            <a:srcRect/>
            <a:stretch>
              <a:fillRect/>
            </a:stretch>
          </p:blipFill>
          <p:spPr bwMode="auto">
            <a:xfrm rot="10800000">
              <a:off x="-493491" y="2238546"/>
              <a:ext cx="9144000" cy="1601377"/>
            </a:xfrm>
            <a:prstGeom prst="rect">
              <a:avLst/>
            </a:prstGeom>
            <a:noFill/>
            <a:ln w="9525">
              <a:noFill/>
              <a:miter lim="800000"/>
              <a:headEnd/>
              <a:tailEnd/>
            </a:ln>
          </p:spPr>
        </p:pic>
      </p:grpSp>
      <p:pic>
        <p:nvPicPr>
          <p:cNvPr id="12" name="Picture 11" descr="Macintosh HD:Users:Christina:Downloads:ART 3:phrlcorpcoma.psd"/>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2969555" y="76427"/>
            <a:ext cx="3085820" cy="764851"/>
          </a:xfrm>
          <a:prstGeom prst="rect">
            <a:avLst/>
          </a:prstGeom>
          <a:noFill/>
          <a:ln>
            <a:noFill/>
          </a:ln>
          <a:extLst>
            <a:ext uri="{53640926-AAD7-44d8-BBD7-CCE9431645EC}">
              <a14:shadowObscured xmlns:a14="http://schemas.microsoft.com/office/drawing/2010/main"/>
            </a:ext>
          </a:extLst>
        </p:spPr>
      </p:pic>
      <p:sp>
        <p:nvSpPr>
          <p:cNvPr id="10" name="Title 1"/>
          <p:cNvSpPr>
            <a:spLocks noGrp="1"/>
          </p:cNvSpPr>
          <p:nvPr>
            <p:ph type="title"/>
          </p:nvPr>
        </p:nvSpPr>
        <p:spPr>
          <a:xfrm>
            <a:off x="1" y="841278"/>
            <a:ext cx="7338292" cy="428663"/>
          </a:xfrm>
        </p:spPr>
        <p:txBody>
          <a:bodyPr>
            <a:noAutofit/>
          </a:bodyPr>
          <a:lstStyle/>
          <a:p>
            <a:r>
              <a:rPr lang="en-US" sz="2000" dirty="0" smtClean="0"/>
              <a:t>Why You And Wall Street Will Love Premier</a:t>
            </a:r>
            <a:endParaRPr lang="en-US" sz="2000" dirty="0"/>
          </a:p>
        </p:txBody>
      </p:sp>
      <p:graphicFrame>
        <p:nvGraphicFramePr>
          <p:cNvPr id="17" name="Diagram 16"/>
          <p:cNvGraphicFramePr/>
          <p:nvPr>
            <p:extLst>
              <p:ext uri="{D42A27DB-BD31-4B8C-83A1-F6EECF244321}">
                <p14:modId xmlns:p14="http://schemas.microsoft.com/office/powerpoint/2010/main" val="892413042"/>
              </p:ext>
            </p:extLst>
          </p:nvPr>
        </p:nvGraphicFramePr>
        <p:xfrm>
          <a:off x="254300" y="1541125"/>
          <a:ext cx="8573752" cy="41178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829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intosh HD:Users:Christina:Downloads:ART 3:phrlcorpcoma.psd"/>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2969555" y="76427"/>
            <a:ext cx="3085820" cy="764851"/>
          </a:xfrm>
          <a:prstGeom prst="rect">
            <a:avLst/>
          </a:prstGeom>
          <a:noFill/>
          <a:ln>
            <a:noFill/>
          </a:ln>
          <a:extLst>
            <a:ext uri="{53640926-AAD7-44d8-BBD7-CCE9431645EC}">
              <a14:shadowObscured xmlns:a14="http://schemas.microsoft.com/office/drawing/2010/main"/>
            </a:ext>
          </a:extLst>
        </p:spPr>
      </p:pic>
      <p:sp>
        <p:nvSpPr>
          <p:cNvPr id="6" name="Title 1"/>
          <p:cNvSpPr>
            <a:spLocks noGrp="1"/>
          </p:cNvSpPr>
          <p:nvPr>
            <p:ph type="title"/>
          </p:nvPr>
        </p:nvSpPr>
        <p:spPr>
          <a:xfrm>
            <a:off x="1" y="841278"/>
            <a:ext cx="7338292" cy="428663"/>
          </a:xfrm>
        </p:spPr>
        <p:txBody>
          <a:bodyPr>
            <a:noAutofit/>
          </a:bodyPr>
          <a:lstStyle/>
          <a:p>
            <a:r>
              <a:rPr lang="en-US" sz="2000" dirty="0" smtClean="0"/>
              <a:t>Why You And Wall Street Will Love Premier</a:t>
            </a:r>
            <a:endParaRPr lang="en-US" sz="2000" dirty="0"/>
          </a:p>
        </p:txBody>
      </p:sp>
      <p:graphicFrame>
        <p:nvGraphicFramePr>
          <p:cNvPr id="8" name="Diagram 7"/>
          <p:cNvGraphicFramePr/>
          <p:nvPr>
            <p:extLst>
              <p:ext uri="{D42A27DB-BD31-4B8C-83A1-F6EECF244321}">
                <p14:modId xmlns:p14="http://schemas.microsoft.com/office/powerpoint/2010/main" val="1689298687"/>
              </p:ext>
            </p:extLst>
          </p:nvPr>
        </p:nvGraphicFramePr>
        <p:xfrm>
          <a:off x="197275" y="1396999"/>
          <a:ext cx="8680096" cy="4657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4669823" y="1526494"/>
            <a:ext cx="2001352" cy="397658"/>
          </a:xfrm>
          <a:prstGeom prst="rect">
            <a:avLst/>
          </a:prstGeom>
          <a:solidFill>
            <a:schemeClr val="bg1"/>
          </a:solidFill>
          <a:ln>
            <a:noFill/>
          </a:ln>
          <a:effectLst/>
          <a:scene3d>
            <a:camera prst="obliqueTopRight"/>
            <a:lightRig rig="threePt" dir="tl"/>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EEE3-biga.ps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33949" y="1331009"/>
            <a:ext cx="3220125" cy="720201"/>
          </a:xfrm>
          <a:prstGeom prst="rect">
            <a:avLst/>
          </a:prstGeom>
        </p:spPr>
      </p:pic>
      <p:pic>
        <p:nvPicPr>
          <p:cNvPr id="11" name="Picture 10" descr="final-power-company-logo-2-23-11.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4874" y="1396999"/>
            <a:ext cx="3001114" cy="654211"/>
          </a:xfrm>
          <a:prstGeom prst="rect">
            <a:avLst/>
          </a:prstGeom>
        </p:spPr>
      </p:pic>
      <p:sp>
        <p:nvSpPr>
          <p:cNvPr id="12" name="TextBox 11"/>
          <p:cNvSpPr txBox="1"/>
          <p:nvPr/>
        </p:nvSpPr>
        <p:spPr>
          <a:xfrm>
            <a:off x="6671175" y="4384375"/>
            <a:ext cx="1385552" cy="646331"/>
          </a:xfrm>
          <a:prstGeom prst="rect">
            <a:avLst/>
          </a:prstGeom>
          <a:noFill/>
        </p:spPr>
        <p:txBody>
          <a:bodyPr wrap="square" rtlCol="0">
            <a:spAutoFit/>
          </a:bodyPr>
          <a:lstStyle/>
          <a:p>
            <a:pPr marL="285750" indent="-285750">
              <a:buFont typeface="Wingdings" charset="2"/>
              <a:buChar char="²"/>
            </a:pPr>
            <a:r>
              <a:rPr lang="en-US" sz="1200" dirty="0" smtClean="0">
                <a:solidFill>
                  <a:schemeClr val="bg1"/>
                </a:solidFill>
                <a:latin typeface="Arial"/>
                <a:cs typeface="Arial"/>
              </a:rPr>
              <a:t>GEXPRO</a:t>
            </a:r>
          </a:p>
          <a:p>
            <a:pPr marL="285750" indent="-285750">
              <a:buFont typeface="Wingdings" charset="2"/>
              <a:buChar char="²"/>
            </a:pPr>
            <a:r>
              <a:rPr lang="en-US" sz="1200" dirty="0" smtClean="0">
                <a:solidFill>
                  <a:schemeClr val="bg1"/>
                </a:solidFill>
                <a:latin typeface="Arial"/>
                <a:cs typeface="Arial"/>
              </a:rPr>
              <a:t>Orion</a:t>
            </a:r>
          </a:p>
          <a:p>
            <a:pPr marL="285750" indent="-285750">
              <a:buFont typeface="Wingdings" charset="2"/>
              <a:buChar char="²"/>
            </a:pPr>
            <a:r>
              <a:rPr lang="en-US" sz="1200" dirty="0" smtClean="0">
                <a:solidFill>
                  <a:schemeClr val="bg1"/>
                </a:solidFill>
                <a:latin typeface="Arial"/>
                <a:cs typeface="Arial"/>
              </a:rPr>
              <a:t>Firestone</a:t>
            </a:r>
            <a:endParaRPr lang="en-US" sz="1200" dirty="0">
              <a:solidFill>
                <a:schemeClr val="bg1"/>
              </a:solidFill>
              <a:latin typeface="Arial"/>
              <a:cs typeface="Arial"/>
            </a:endParaRPr>
          </a:p>
        </p:txBody>
      </p:sp>
      <p:grpSp>
        <p:nvGrpSpPr>
          <p:cNvPr id="13" name="Group 12"/>
          <p:cNvGrpSpPr/>
          <p:nvPr/>
        </p:nvGrpSpPr>
        <p:grpSpPr>
          <a:xfrm rot="10800000">
            <a:off x="1" y="5906725"/>
            <a:ext cx="9144000" cy="1173334"/>
            <a:chOff x="-493491" y="1891174"/>
            <a:chExt cx="9144000" cy="1948749"/>
          </a:xfrm>
        </p:grpSpPr>
        <p:sp>
          <p:nvSpPr>
            <p:cNvPr id="14" name="Rectangle 13"/>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15" name="Picture 14" descr=":10-5 specs:Assets:Overlay-P2Multi-Bottom.png"/>
            <p:cNvPicPr/>
            <p:nvPr/>
          </p:nvPicPr>
          <p:blipFill>
            <a:blip r:embed="rId11"/>
            <a:srcRect/>
            <a:stretch>
              <a:fillRect/>
            </a:stretch>
          </p:blipFill>
          <p:spPr bwMode="auto">
            <a:xfrm rot="10800000">
              <a:off x="-493491" y="2238546"/>
              <a:ext cx="9144000" cy="1601377"/>
            </a:xfrm>
            <a:prstGeom prst="rect">
              <a:avLst/>
            </a:prstGeom>
            <a:noFill/>
            <a:ln w="9525">
              <a:noFill/>
              <a:miter lim="800000"/>
              <a:headEnd/>
              <a:tailEnd/>
            </a:ln>
          </p:spPr>
        </p:pic>
      </p:grpSp>
      <p:sp>
        <p:nvSpPr>
          <p:cNvPr id="2" name="Explosion 1 1"/>
          <p:cNvSpPr/>
          <p:nvPr/>
        </p:nvSpPr>
        <p:spPr>
          <a:xfrm rot="357686">
            <a:off x="3541195" y="3968251"/>
            <a:ext cx="2847115" cy="2018141"/>
          </a:xfrm>
          <a:prstGeom prst="irregularSeal1">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 name="TextBox 2"/>
          <p:cNvSpPr txBox="1"/>
          <p:nvPr/>
        </p:nvSpPr>
        <p:spPr>
          <a:xfrm>
            <a:off x="4122220" y="4500827"/>
            <a:ext cx="1637709" cy="830997"/>
          </a:xfrm>
          <a:prstGeom prst="rect">
            <a:avLst/>
          </a:prstGeom>
          <a:noFill/>
        </p:spPr>
        <p:txBody>
          <a:bodyPr wrap="square" rtlCol="0">
            <a:spAutoFit/>
          </a:bodyPr>
          <a:lstStyle/>
          <a:p>
            <a:pPr algn="ctr"/>
            <a:r>
              <a:rPr lang="en-US" sz="1600" b="1" dirty="0" smtClean="0"/>
              <a:t>Continuous Revenue Stream</a:t>
            </a:r>
            <a:endParaRPr lang="en-US" sz="1600" b="1" dirty="0"/>
          </a:p>
        </p:txBody>
      </p:sp>
    </p:spTree>
    <p:extLst>
      <p:ext uri="{BB962C8B-B14F-4D97-AF65-F5344CB8AC3E}">
        <p14:creationId xmlns:p14="http://schemas.microsoft.com/office/powerpoint/2010/main" val="2355405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312322"/>
            <a:ext cx="7610476" cy="739635"/>
          </a:xfrm>
        </p:spPr>
        <p:txBody>
          <a:bodyPr/>
          <a:lstStyle/>
          <a:p>
            <a:r>
              <a:rPr lang="en-US" sz="1600" dirty="0" smtClean="0"/>
              <a:t>Most Investors either institutional or individual are motivated by fear, hope, and greed.</a:t>
            </a:r>
          </a:p>
          <a:p>
            <a:pPr marL="0" indent="0">
              <a:buNone/>
            </a:pPr>
            <a:endParaRPr lang="en-US" dirty="0"/>
          </a:p>
        </p:txBody>
      </p:sp>
      <p:pic>
        <p:nvPicPr>
          <p:cNvPr id="4" name="Picture 3" descr="Macintosh HD:Users:Christina:Downloads:ART 3:phrlcorpcoma.psd"/>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2969555" y="76427"/>
            <a:ext cx="3085820" cy="764851"/>
          </a:xfrm>
          <a:prstGeom prst="rect">
            <a:avLst/>
          </a:prstGeom>
          <a:noFill/>
          <a:ln>
            <a:noFill/>
          </a:ln>
          <a:extLst>
            <a:ext uri="{53640926-AAD7-44d8-BBD7-CCE9431645EC}">
              <a14:shadowObscured xmlns:a14="http://schemas.microsoft.com/office/drawing/2010/main"/>
            </a:ext>
          </a:extLst>
        </p:spPr>
      </p:pic>
      <p:sp>
        <p:nvSpPr>
          <p:cNvPr id="5" name="Title 1"/>
          <p:cNvSpPr>
            <a:spLocks noGrp="1"/>
          </p:cNvSpPr>
          <p:nvPr>
            <p:ph type="title"/>
          </p:nvPr>
        </p:nvSpPr>
        <p:spPr>
          <a:xfrm>
            <a:off x="1" y="841278"/>
            <a:ext cx="7338292" cy="428663"/>
          </a:xfrm>
        </p:spPr>
        <p:txBody>
          <a:bodyPr>
            <a:noAutofit/>
          </a:bodyPr>
          <a:lstStyle/>
          <a:p>
            <a:r>
              <a:rPr lang="en-US" sz="2000" dirty="0" smtClean="0"/>
              <a:t>Why Your Investors Will </a:t>
            </a:r>
            <a:r>
              <a:rPr lang="en-US" sz="2000" dirty="0"/>
              <a:t>B</a:t>
            </a:r>
            <a:r>
              <a:rPr lang="en-US" sz="2000" dirty="0" smtClean="0"/>
              <a:t>e Interested In PRHL</a:t>
            </a:r>
            <a:endParaRPr lang="en-US" sz="2000" dirty="0"/>
          </a:p>
        </p:txBody>
      </p:sp>
      <p:graphicFrame>
        <p:nvGraphicFramePr>
          <p:cNvPr id="6" name="Diagram 5"/>
          <p:cNvGraphicFramePr/>
          <p:nvPr>
            <p:extLst>
              <p:ext uri="{D42A27DB-BD31-4B8C-83A1-F6EECF244321}">
                <p14:modId xmlns:p14="http://schemas.microsoft.com/office/powerpoint/2010/main" val="1694352860"/>
              </p:ext>
            </p:extLst>
          </p:nvPr>
        </p:nvGraphicFramePr>
        <p:xfrm>
          <a:off x="414513" y="2379495"/>
          <a:ext cx="7575120" cy="3527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p:cNvGrpSpPr/>
          <p:nvPr/>
        </p:nvGrpSpPr>
        <p:grpSpPr>
          <a:xfrm rot="10800000">
            <a:off x="1" y="5906725"/>
            <a:ext cx="9144000" cy="1173334"/>
            <a:chOff x="-493491" y="1891174"/>
            <a:chExt cx="9144000" cy="1948749"/>
          </a:xfrm>
        </p:grpSpPr>
        <p:sp>
          <p:nvSpPr>
            <p:cNvPr id="8" name="Rectangle 7"/>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9" name="Picture 8" descr=":10-5 specs:Assets:Overlay-P2Multi-Bottom.png"/>
            <p:cNvPicPr/>
            <p:nvPr/>
          </p:nvPicPr>
          <p:blipFill>
            <a:blip r:embed="rId9"/>
            <a:srcRect/>
            <a:stretch>
              <a:fillRect/>
            </a:stretch>
          </p:blipFill>
          <p:spPr bwMode="auto">
            <a:xfrm rot="10800000">
              <a:off x="-493491" y="2238546"/>
              <a:ext cx="9144000" cy="1601377"/>
            </a:xfrm>
            <a:prstGeom prst="rect">
              <a:avLst/>
            </a:prstGeom>
            <a:noFill/>
            <a:ln w="9525">
              <a:noFill/>
              <a:miter lim="800000"/>
              <a:headEnd/>
              <a:tailEnd/>
            </a:ln>
          </p:spPr>
        </p:pic>
      </p:grpSp>
      <p:sp>
        <p:nvSpPr>
          <p:cNvPr id="2" name="TextBox 1"/>
          <p:cNvSpPr txBox="1"/>
          <p:nvPr/>
        </p:nvSpPr>
        <p:spPr>
          <a:xfrm>
            <a:off x="377524" y="2051957"/>
            <a:ext cx="4665315" cy="461665"/>
          </a:xfrm>
          <a:prstGeom prst="rect">
            <a:avLst/>
          </a:prstGeom>
          <a:noFill/>
        </p:spPr>
        <p:txBody>
          <a:bodyPr wrap="square" rtlCol="0">
            <a:spAutoFit/>
          </a:bodyPr>
          <a:lstStyle/>
          <a:p>
            <a:r>
              <a:rPr lang="en-US" sz="2400" b="1" dirty="0" smtClean="0"/>
              <a:t>THEY……</a:t>
            </a:r>
            <a:endParaRPr lang="en-US" sz="2400" b="1" dirty="0"/>
          </a:p>
        </p:txBody>
      </p:sp>
    </p:spTree>
    <p:extLst>
      <p:ext uri="{BB962C8B-B14F-4D97-AF65-F5344CB8AC3E}">
        <p14:creationId xmlns:p14="http://schemas.microsoft.com/office/powerpoint/2010/main" val="336325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000" cy="2078215"/>
            <a:chOff x="0" y="-2"/>
            <a:chExt cx="9144000" cy="2078215"/>
          </a:xfrm>
        </p:grpSpPr>
        <p:sp>
          <p:nvSpPr>
            <p:cNvPr id="14" name="Rectangle 13"/>
            <p:cNvSpPr>
              <a:spLocks noChangeArrowheads="1"/>
            </p:cNvSpPr>
            <p:nvPr/>
          </p:nvSpPr>
          <p:spPr bwMode="auto">
            <a:xfrm rot="10800000">
              <a:off x="0" y="-2"/>
              <a:ext cx="9144000" cy="2029133"/>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15" name="Picture 14" descr=":10-5 specs:Assets:Overlay-P2Multi-Bottom.png"/>
            <p:cNvPicPr/>
            <p:nvPr/>
          </p:nvPicPr>
          <p:blipFill>
            <a:blip r:embed="rId2"/>
            <a:srcRect/>
            <a:stretch>
              <a:fillRect/>
            </a:stretch>
          </p:blipFill>
          <p:spPr bwMode="auto">
            <a:xfrm rot="10800000">
              <a:off x="0" y="498276"/>
              <a:ext cx="9144000" cy="1579937"/>
            </a:xfrm>
            <a:prstGeom prst="rect">
              <a:avLst/>
            </a:prstGeom>
            <a:noFill/>
            <a:ln w="9525">
              <a:noFill/>
              <a:miter lim="800000"/>
              <a:headEnd/>
              <a:tailEnd/>
            </a:ln>
          </p:spPr>
        </p:pic>
      </p:grpSp>
      <p:pic>
        <p:nvPicPr>
          <p:cNvPr id="16" name="Picture 15" descr="Macintosh HD:Users:Christina:Downloads:ART 3:phrlcorpcoma.psd"/>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619538" y="1703851"/>
            <a:ext cx="7724045" cy="2035738"/>
          </a:xfrm>
          <a:prstGeom prst="rect">
            <a:avLst/>
          </a:prstGeom>
          <a:noFill/>
          <a:ln>
            <a:noFill/>
          </a:ln>
          <a:extLst>
            <a:ext uri="{53640926-AAD7-44d8-BBD7-CCE9431645EC}">
              <a14:shadowObscured xmlns:a14="http://schemas.microsoft.com/office/drawing/2010/main"/>
            </a:ext>
          </a:extLst>
        </p:spPr>
      </p:pic>
      <p:sp>
        <p:nvSpPr>
          <p:cNvPr id="19" name="Subtitle 2"/>
          <p:cNvSpPr txBox="1">
            <a:spLocks/>
          </p:cNvSpPr>
          <p:nvPr/>
        </p:nvSpPr>
        <p:spPr>
          <a:xfrm>
            <a:off x="0" y="6278894"/>
            <a:ext cx="9144000" cy="31851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200" dirty="0" smtClean="0">
                <a:solidFill>
                  <a:schemeClr val="bg1">
                    <a:lumMod val="50000"/>
                  </a:schemeClr>
                </a:solidFill>
              </a:rPr>
              <a:t>1382 Valencia Avenue </a:t>
            </a:r>
            <a:r>
              <a:rPr lang="en-US" sz="1200" dirty="0" smtClean="0">
                <a:solidFill>
                  <a:schemeClr val="bg1">
                    <a:lumMod val="50000"/>
                  </a:schemeClr>
                </a:solidFill>
                <a:latin typeface="Wingdings"/>
                <a:ea typeface="Wingdings"/>
                <a:cs typeface="Wingdings"/>
                <a:sym typeface="Wingdings"/>
              </a:rPr>
              <a:t></a:t>
            </a:r>
            <a:r>
              <a:rPr lang="en-US" sz="1200" dirty="0" smtClean="0">
                <a:solidFill>
                  <a:schemeClr val="bg1">
                    <a:lumMod val="50000"/>
                  </a:schemeClr>
                </a:solidFill>
              </a:rPr>
              <a:t>Suite F </a:t>
            </a:r>
            <a:r>
              <a:rPr lang="en-US" sz="1100" dirty="0" smtClean="0">
                <a:solidFill>
                  <a:schemeClr val="bg1">
                    <a:lumMod val="50000"/>
                  </a:schemeClr>
                </a:solidFill>
                <a:latin typeface="Wingdings"/>
                <a:ea typeface="Wingdings"/>
                <a:cs typeface="Wingdings"/>
                <a:sym typeface="Wingdings"/>
              </a:rPr>
              <a:t></a:t>
            </a:r>
            <a:r>
              <a:rPr lang="en-US" sz="1200" dirty="0" smtClean="0">
                <a:solidFill>
                  <a:schemeClr val="bg1">
                    <a:lumMod val="50000"/>
                  </a:schemeClr>
                </a:solidFill>
              </a:rPr>
              <a:t>Tustin</a:t>
            </a:r>
            <a:r>
              <a:rPr lang="en-US" sz="1100" dirty="0" smtClean="0">
                <a:solidFill>
                  <a:schemeClr val="bg1">
                    <a:lumMod val="50000"/>
                  </a:schemeClr>
                </a:solidFill>
                <a:latin typeface="Wingdings"/>
                <a:ea typeface="Wingdings"/>
                <a:cs typeface="Wingdings"/>
                <a:sym typeface="Wingdings"/>
              </a:rPr>
              <a:t></a:t>
            </a:r>
            <a:r>
              <a:rPr lang="en-US" sz="1100" dirty="0" smtClean="0">
                <a:solidFill>
                  <a:schemeClr val="bg1">
                    <a:lumMod val="50000"/>
                  </a:schemeClr>
                </a:solidFill>
              </a:rPr>
              <a:t> </a:t>
            </a:r>
            <a:r>
              <a:rPr lang="en-US" sz="1200" dirty="0" smtClean="0">
                <a:solidFill>
                  <a:schemeClr val="bg1">
                    <a:lumMod val="50000"/>
                  </a:schemeClr>
                </a:solidFill>
              </a:rPr>
              <a:t>CA 92780 </a:t>
            </a:r>
            <a:r>
              <a:rPr lang="en-US" sz="1100" dirty="0" smtClean="0">
                <a:solidFill>
                  <a:schemeClr val="bg1">
                    <a:lumMod val="50000"/>
                  </a:schemeClr>
                </a:solidFill>
                <a:latin typeface="Wingdings"/>
                <a:ea typeface="Wingdings"/>
                <a:cs typeface="Wingdings"/>
                <a:sym typeface="Wingdings"/>
              </a:rPr>
              <a:t></a:t>
            </a:r>
            <a:r>
              <a:rPr lang="en-US" sz="1200" dirty="0" smtClean="0">
                <a:solidFill>
                  <a:schemeClr val="bg1">
                    <a:lumMod val="50000"/>
                  </a:schemeClr>
                </a:solidFill>
              </a:rPr>
              <a:t>Tel: 949.260.8070</a:t>
            </a:r>
            <a:endParaRPr lang="en-US" sz="1200" dirty="0">
              <a:solidFill>
                <a:schemeClr val="bg1">
                  <a:lumMod val="50000"/>
                </a:schemeClr>
              </a:solidFill>
            </a:endParaRPr>
          </a:p>
        </p:txBody>
      </p:sp>
      <p:sp>
        <p:nvSpPr>
          <p:cNvPr id="20" name="Subtitle 2"/>
          <p:cNvSpPr txBox="1">
            <a:spLocks/>
          </p:cNvSpPr>
          <p:nvPr/>
        </p:nvSpPr>
        <p:spPr>
          <a:xfrm>
            <a:off x="0" y="6438805"/>
            <a:ext cx="9144000" cy="41636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800" dirty="0" err="1" smtClean="0">
                <a:solidFill>
                  <a:schemeClr val="bg1">
                    <a:lumMod val="50000"/>
                  </a:schemeClr>
                </a:solidFill>
              </a:rPr>
              <a:t>www.PRHLcorp.com</a:t>
            </a:r>
            <a:endParaRPr lang="en-US" sz="1800" dirty="0">
              <a:solidFill>
                <a:schemeClr val="bg1">
                  <a:lumMod val="50000"/>
                </a:schemeClr>
              </a:solidFill>
            </a:endParaRPr>
          </a:p>
        </p:txBody>
      </p:sp>
      <p:sp>
        <p:nvSpPr>
          <p:cNvPr id="21" name="Subtitle 2"/>
          <p:cNvSpPr txBox="1">
            <a:spLocks/>
          </p:cNvSpPr>
          <p:nvPr/>
        </p:nvSpPr>
        <p:spPr>
          <a:xfrm>
            <a:off x="0" y="3472308"/>
            <a:ext cx="9144000" cy="116339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b="1" dirty="0" smtClean="0">
                <a:solidFill>
                  <a:srgbClr val="002060"/>
                </a:solidFill>
              </a:rPr>
              <a:t>Thank you</a:t>
            </a:r>
          </a:p>
          <a:p>
            <a:pPr>
              <a:lnSpc>
                <a:spcPct val="90000"/>
              </a:lnSpc>
            </a:pPr>
            <a:r>
              <a:rPr lang="en-US" sz="2000" dirty="0" smtClean="0">
                <a:solidFill>
                  <a:srgbClr val="002060"/>
                </a:solidFill>
              </a:rPr>
              <a:t> FSX and the Broker-Dealer Community .</a:t>
            </a:r>
          </a:p>
          <a:p>
            <a:pPr>
              <a:lnSpc>
                <a:spcPct val="90000"/>
              </a:lnSpc>
            </a:pPr>
            <a:r>
              <a:rPr lang="en-US" sz="2000" dirty="0" smtClean="0">
                <a:solidFill>
                  <a:srgbClr val="002060"/>
                </a:solidFill>
              </a:rPr>
              <a:t>Congratulations on your 30</a:t>
            </a:r>
            <a:r>
              <a:rPr lang="en-US" sz="2000" baseline="30000" dirty="0" smtClean="0">
                <a:solidFill>
                  <a:srgbClr val="002060"/>
                </a:solidFill>
              </a:rPr>
              <a:t>th</a:t>
            </a:r>
            <a:r>
              <a:rPr lang="en-US" sz="2000" dirty="0" smtClean="0">
                <a:solidFill>
                  <a:srgbClr val="002060"/>
                </a:solidFill>
              </a:rPr>
              <a:t> Anniversary!</a:t>
            </a:r>
          </a:p>
          <a:p>
            <a:pPr>
              <a:lnSpc>
                <a:spcPct val="90000"/>
              </a:lnSpc>
            </a:pPr>
            <a:endParaRPr lang="en-US" b="1" dirty="0" smtClean="0">
              <a:solidFill>
                <a:srgbClr val="002060"/>
              </a:solidFill>
            </a:endParaRPr>
          </a:p>
        </p:txBody>
      </p:sp>
      <p:sp>
        <p:nvSpPr>
          <p:cNvPr id="22" name="Subtitle 2"/>
          <p:cNvSpPr txBox="1">
            <a:spLocks/>
          </p:cNvSpPr>
          <p:nvPr/>
        </p:nvSpPr>
        <p:spPr>
          <a:xfrm>
            <a:off x="0" y="4734131"/>
            <a:ext cx="9144000" cy="138550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2800" dirty="0" smtClean="0">
                <a:solidFill>
                  <a:schemeClr val="bg1">
                    <a:lumMod val="50000"/>
                  </a:schemeClr>
                </a:solidFill>
              </a:rPr>
              <a:t>“If you believe we will continue to use power and at the same time increase conservation efforts - Then both you and your clients should own PRHL.”</a:t>
            </a:r>
            <a:endParaRPr lang="en-US" sz="2800" dirty="0">
              <a:solidFill>
                <a:schemeClr val="bg1">
                  <a:lumMod val="50000"/>
                </a:schemeClr>
              </a:solidFill>
            </a:endParaRPr>
          </a:p>
        </p:txBody>
      </p:sp>
    </p:spTree>
    <p:extLst>
      <p:ext uri="{BB962C8B-B14F-4D97-AF65-F5344CB8AC3E}">
        <p14:creationId xmlns:p14="http://schemas.microsoft.com/office/powerpoint/2010/main" val="425977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inal-power-company-logo-2-23-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592" y="3045226"/>
            <a:ext cx="4248530" cy="926135"/>
          </a:xfrm>
          <a:prstGeom prst="rect">
            <a:avLst/>
          </a:prstGeom>
        </p:spPr>
      </p:pic>
      <p:sp>
        <p:nvSpPr>
          <p:cNvPr id="2" name="Title 1"/>
          <p:cNvSpPr>
            <a:spLocks noGrp="1"/>
          </p:cNvSpPr>
          <p:nvPr>
            <p:ph type="title"/>
          </p:nvPr>
        </p:nvSpPr>
        <p:spPr>
          <a:xfrm>
            <a:off x="0" y="189184"/>
            <a:ext cx="8913813" cy="657959"/>
          </a:xfrm>
        </p:spPr>
        <p:txBody>
          <a:bodyPr>
            <a:normAutofit/>
          </a:bodyPr>
          <a:lstStyle/>
          <a:p>
            <a:r>
              <a:rPr lang="en-US" dirty="0" smtClean="0"/>
              <a:t>Premier Today</a:t>
            </a:r>
            <a:endParaRPr lang="en-US" dirty="0"/>
          </a:p>
        </p:txBody>
      </p:sp>
      <p:grpSp>
        <p:nvGrpSpPr>
          <p:cNvPr id="4" name="Group 3"/>
          <p:cNvGrpSpPr/>
          <p:nvPr/>
        </p:nvGrpSpPr>
        <p:grpSpPr>
          <a:xfrm rot="10800000">
            <a:off x="0" y="5684666"/>
            <a:ext cx="9144000" cy="1173334"/>
            <a:chOff x="-493491" y="1891174"/>
            <a:chExt cx="9144000" cy="1948749"/>
          </a:xfrm>
        </p:grpSpPr>
        <p:sp>
          <p:nvSpPr>
            <p:cNvPr id="5" name="Rectangle 4"/>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6" name="Picture 5" descr=":10-5 specs:Assets:Overlay-P2Multi-Bottom.png"/>
            <p:cNvPicPr/>
            <p:nvPr/>
          </p:nvPicPr>
          <p:blipFill>
            <a:blip r:embed="rId4"/>
            <a:srcRect/>
            <a:stretch>
              <a:fillRect/>
            </a:stretch>
          </p:blipFill>
          <p:spPr bwMode="auto">
            <a:xfrm rot="10800000">
              <a:off x="-493491" y="2238546"/>
              <a:ext cx="9144000" cy="1601377"/>
            </a:xfrm>
            <a:prstGeom prst="rect">
              <a:avLst/>
            </a:prstGeom>
            <a:noFill/>
            <a:ln w="9525">
              <a:noFill/>
              <a:miter lim="800000"/>
              <a:headEnd/>
              <a:tailEnd/>
            </a:ln>
          </p:spPr>
        </p:pic>
      </p:grpSp>
      <p:sp>
        <p:nvSpPr>
          <p:cNvPr id="10" name="Subtitle 2"/>
          <p:cNvSpPr txBox="1">
            <a:spLocks/>
          </p:cNvSpPr>
          <p:nvPr/>
        </p:nvSpPr>
        <p:spPr>
          <a:xfrm>
            <a:off x="0" y="962076"/>
            <a:ext cx="9144000" cy="57637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dirty="0" smtClean="0">
                <a:solidFill>
                  <a:schemeClr val="accent1">
                    <a:lumMod val="75000"/>
                  </a:schemeClr>
                </a:solidFill>
              </a:rPr>
              <a:t>“Everything Energy”</a:t>
            </a:r>
            <a:endParaRPr lang="en-US" dirty="0">
              <a:solidFill>
                <a:schemeClr val="accent1">
                  <a:lumMod val="75000"/>
                </a:schemeClr>
              </a:solidFill>
            </a:endParaRPr>
          </a:p>
        </p:txBody>
      </p:sp>
      <p:graphicFrame>
        <p:nvGraphicFramePr>
          <p:cNvPr id="11" name="Diagram 10"/>
          <p:cNvGraphicFramePr/>
          <p:nvPr>
            <p:extLst>
              <p:ext uri="{D42A27DB-BD31-4B8C-83A1-F6EECF244321}">
                <p14:modId xmlns:p14="http://schemas.microsoft.com/office/powerpoint/2010/main" val="2702180244"/>
              </p:ext>
            </p:extLst>
          </p:nvPr>
        </p:nvGraphicFramePr>
        <p:xfrm>
          <a:off x="0" y="772883"/>
          <a:ext cx="8846057" cy="45446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descr="Macintosh HD:Users:Christina:Downloads:ART 3:phrlcorpcoma.psd"/>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236206" y="1772703"/>
            <a:ext cx="4350435" cy="1099952"/>
          </a:xfrm>
          <a:prstGeom prst="rect">
            <a:avLst/>
          </a:prstGeom>
          <a:noFill/>
          <a:ln>
            <a:noFill/>
          </a:ln>
          <a:extLst>
            <a:ext uri="{53640926-AAD7-44d8-BBD7-CCE9431645EC}">
              <a14:shadowObscured xmlns:a14="http://schemas.microsoft.com/office/drawing/2010/main"/>
            </a:ext>
          </a:extLst>
        </p:spPr>
      </p:pic>
      <p:pic>
        <p:nvPicPr>
          <p:cNvPr id="18" name="Picture 17" descr="EEE3-big.psd"/>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74741" y="4120736"/>
            <a:ext cx="4231023" cy="946293"/>
          </a:xfrm>
          <a:prstGeom prst="rect">
            <a:avLst/>
          </a:prstGeom>
        </p:spPr>
      </p:pic>
      <p:sp>
        <p:nvSpPr>
          <p:cNvPr id="12" name="Rectangle 11"/>
          <p:cNvSpPr/>
          <p:nvPr/>
        </p:nvSpPr>
        <p:spPr>
          <a:xfrm>
            <a:off x="4821506" y="4732793"/>
            <a:ext cx="838691" cy="584776"/>
          </a:xfrm>
          <a:prstGeom prst="rect">
            <a:avLst/>
          </a:prstGeom>
        </p:spPr>
        <p:txBody>
          <a:bodyPr wrap="none">
            <a:spAutoFit/>
          </a:bodyPr>
          <a:lstStyle/>
          <a:p>
            <a:r>
              <a:rPr lang="en-US" sz="3200" b="1" dirty="0" smtClean="0">
                <a:solidFill>
                  <a:schemeClr val="accent5">
                    <a:lumMod val="50000"/>
                  </a:schemeClr>
                </a:solidFill>
                <a:latin typeface="Cambria Math"/>
                <a:cs typeface="Cambria Math"/>
              </a:rPr>
              <a:t>“E</a:t>
            </a:r>
            <a:r>
              <a:rPr lang="en-US" sz="3200" b="1" baseline="30000" dirty="0" smtClean="0">
                <a:solidFill>
                  <a:schemeClr val="accent5">
                    <a:lumMod val="50000"/>
                  </a:schemeClr>
                </a:solidFill>
                <a:latin typeface="Cambria Math"/>
                <a:cs typeface="Cambria Math"/>
              </a:rPr>
              <a:t>3”</a:t>
            </a:r>
            <a:endParaRPr lang="en-US" sz="3200" b="1" dirty="0">
              <a:solidFill>
                <a:schemeClr val="accent5">
                  <a:lumMod val="50000"/>
                </a:schemeClr>
              </a:solidFill>
              <a:latin typeface="Cambria Math"/>
              <a:cs typeface="Cambria Math"/>
            </a:endParaRPr>
          </a:p>
        </p:txBody>
      </p:sp>
    </p:spTree>
    <p:extLst>
      <p:ext uri="{BB962C8B-B14F-4D97-AF65-F5344CB8AC3E}">
        <p14:creationId xmlns:p14="http://schemas.microsoft.com/office/powerpoint/2010/main" val="4700507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 y="180602"/>
            <a:ext cx="8913813" cy="338499"/>
          </a:xfrm>
        </p:spPr>
        <p:txBody>
          <a:bodyPr>
            <a:noAutofit/>
          </a:bodyPr>
          <a:lstStyle/>
          <a:p>
            <a:r>
              <a:rPr lang="en-US" sz="2400" dirty="0" smtClean="0"/>
              <a:t>Who We Are</a:t>
            </a:r>
            <a:endParaRPr lang="en-US" sz="2400" dirty="0"/>
          </a:p>
        </p:txBody>
      </p:sp>
      <p:sp>
        <p:nvSpPr>
          <p:cNvPr id="13" name="Content Placeholder 3"/>
          <p:cNvSpPr>
            <a:spLocks noGrp="1"/>
          </p:cNvSpPr>
          <p:nvPr>
            <p:ph sz="half" idx="2"/>
          </p:nvPr>
        </p:nvSpPr>
        <p:spPr>
          <a:xfrm>
            <a:off x="738" y="702751"/>
            <a:ext cx="8582724" cy="200387"/>
          </a:xfrm>
        </p:spPr>
        <p:txBody>
          <a:bodyPr>
            <a:normAutofit/>
          </a:bodyPr>
          <a:lstStyle/>
          <a:p>
            <a:pPr>
              <a:lnSpc>
                <a:spcPct val="50000"/>
              </a:lnSpc>
            </a:pPr>
            <a:r>
              <a:rPr lang="en-US" sz="1400" b="1" dirty="0"/>
              <a:t>Randall </a:t>
            </a:r>
            <a:r>
              <a:rPr lang="en-US" sz="1400" b="1" dirty="0" err="1"/>
              <a:t>Letcavage</a:t>
            </a:r>
            <a:r>
              <a:rPr lang="en-US" sz="1400" b="1" dirty="0"/>
              <a:t>: </a:t>
            </a:r>
            <a:r>
              <a:rPr lang="en-US" sz="1400" dirty="0"/>
              <a:t>Chairman, CEO, President</a:t>
            </a:r>
          </a:p>
        </p:txBody>
      </p:sp>
      <p:sp>
        <p:nvSpPr>
          <p:cNvPr id="19" name="Content Placeholder 3"/>
          <p:cNvSpPr>
            <a:spLocks noGrp="1"/>
          </p:cNvSpPr>
          <p:nvPr>
            <p:ph sz="half" idx="2"/>
          </p:nvPr>
        </p:nvSpPr>
        <p:spPr>
          <a:xfrm>
            <a:off x="738" y="3608676"/>
            <a:ext cx="8582724" cy="228825"/>
          </a:xfrm>
        </p:spPr>
        <p:txBody>
          <a:bodyPr>
            <a:normAutofit/>
          </a:bodyPr>
          <a:lstStyle/>
          <a:p>
            <a:pPr>
              <a:lnSpc>
                <a:spcPct val="50000"/>
              </a:lnSpc>
            </a:pPr>
            <a:r>
              <a:rPr lang="en-US" sz="1400" b="1" dirty="0"/>
              <a:t>Lou Lopez: </a:t>
            </a:r>
            <a:r>
              <a:rPr lang="en-US" sz="1400" dirty="0"/>
              <a:t>Vice </a:t>
            </a:r>
            <a:r>
              <a:rPr lang="en-US" sz="1400" dirty="0" smtClean="0"/>
              <a:t>President</a:t>
            </a:r>
            <a:endParaRPr lang="en-US" sz="1400" dirty="0"/>
          </a:p>
        </p:txBody>
      </p:sp>
      <p:sp>
        <p:nvSpPr>
          <p:cNvPr id="20" name="TextBox 19"/>
          <p:cNvSpPr txBox="1"/>
          <p:nvPr/>
        </p:nvSpPr>
        <p:spPr>
          <a:xfrm>
            <a:off x="209906" y="3837501"/>
            <a:ext cx="8582724" cy="784830"/>
          </a:xfrm>
          <a:prstGeom prst="rect">
            <a:avLst/>
          </a:prstGeom>
          <a:noFill/>
        </p:spPr>
        <p:txBody>
          <a:bodyPr wrap="square" rtlCol="0">
            <a:spAutoFit/>
          </a:bodyPr>
          <a:lstStyle/>
          <a:p>
            <a:pPr algn="just"/>
            <a:r>
              <a:rPr lang="en-US" sz="900" dirty="0" smtClean="0">
                <a:latin typeface="Arial"/>
                <a:cs typeface="Arial"/>
              </a:rPr>
              <a:t>Mr. Lopez has over 25 years of Financial Services experience working largely with Fortune 500 Corporations. He began his career working for Merrill Lynch and other financial pedigrees on Wall Street functioning principally in Commodities Markets. Over time, Mr. Lopez migrated into Advanced Technologies working for companies including Qwest, Nortel Networks and Marconi Communications as Vice President in charge of Major Accounts responsible for over $1 Billion Annual Capital Expenditure Budget. Mr. Lopez attended Rutgers University with an emphasis in Marketing and Information Systems. Additionally, he has participated in EMBA classes from the Harvard Business School.</a:t>
            </a:r>
            <a:endParaRPr lang="en-US" sz="900" dirty="0">
              <a:latin typeface="Arial"/>
              <a:cs typeface="Arial"/>
            </a:endParaRPr>
          </a:p>
        </p:txBody>
      </p:sp>
      <p:sp>
        <p:nvSpPr>
          <p:cNvPr id="21" name="Content Placeholder 3"/>
          <p:cNvSpPr>
            <a:spLocks noGrp="1"/>
          </p:cNvSpPr>
          <p:nvPr>
            <p:ph sz="half" idx="2"/>
          </p:nvPr>
        </p:nvSpPr>
        <p:spPr>
          <a:xfrm>
            <a:off x="738" y="4749224"/>
            <a:ext cx="8582724" cy="185907"/>
          </a:xfrm>
        </p:spPr>
        <p:txBody>
          <a:bodyPr>
            <a:noAutofit/>
          </a:bodyPr>
          <a:lstStyle/>
          <a:p>
            <a:pPr>
              <a:lnSpc>
                <a:spcPct val="50000"/>
              </a:lnSpc>
            </a:pPr>
            <a:r>
              <a:rPr lang="en-US" sz="1400" b="1" dirty="0"/>
              <a:t>Nancy Nguyen: </a:t>
            </a:r>
            <a:r>
              <a:rPr lang="en-US" sz="1400" dirty="0"/>
              <a:t>Corporate Secretary</a:t>
            </a:r>
          </a:p>
        </p:txBody>
      </p:sp>
      <p:sp>
        <p:nvSpPr>
          <p:cNvPr id="4" name="TextBox 3"/>
          <p:cNvSpPr txBox="1"/>
          <p:nvPr/>
        </p:nvSpPr>
        <p:spPr>
          <a:xfrm>
            <a:off x="209905" y="903139"/>
            <a:ext cx="8582725" cy="2585324"/>
          </a:xfrm>
          <a:prstGeom prst="rect">
            <a:avLst/>
          </a:prstGeom>
          <a:noFill/>
        </p:spPr>
        <p:txBody>
          <a:bodyPr wrap="square" rtlCol="0">
            <a:spAutoFit/>
          </a:bodyPr>
          <a:lstStyle/>
          <a:p>
            <a:pPr algn="just"/>
            <a:r>
              <a:rPr lang="en-US" sz="900" dirty="0" smtClean="0">
                <a:latin typeface="Arial"/>
                <a:cs typeface="Arial"/>
              </a:rPr>
              <a:t>Mr. </a:t>
            </a:r>
            <a:r>
              <a:rPr lang="en-US" sz="900" dirty="0" err="1" smtClean="0">
                <a:latin typeface="Arial"/>
                <a:cs typeface="Arial"/>
              </a:rPr>
              <a:t>Letcavage</a:t>
            </a:r>
            <a:r>
              <a:rPr lang="en-US" sz="900" dirty="0" smtClean="0">
                <a:latin typeface="Arial"/>
                <a:cs typeface="Arial"/>
              </a:rPr>
              <a:t> has recently been named Chairman, CEO, and President of Premier Holding Corp!  He brings in excess of 25 years plus of business experience specializing in the financial markets and business consulting and green energy/clean technology.  For the past 20 years Mr. </a:t>
            </a:r>
            <a:r>
              <a:rPr lang="en-US" sz="900" dirty="0" err="1" smtClean="0">
                <a:latin typeface="Arial"/>
                <a:cs typeface="Arial"/>
              </a:rPr>
              <a:t>Letcavage</a:t>
            </a:r>
            <a:r>
              <a:rPr lang="en-US" sz="900" dirty="0" smtClean="0">
                <a:latin typeface="Arial"/>
                <a:cs typeface="Arial"/>
              </a:rPr>
              <a:t> has been an investment banker widely recognized for individual achievements as well as his role of Founder, Officer and Director of the </a:t>
            </a:r>
            <a:r>
              <a:rPr lang="en-US" sz="900" dirty="0" err="1" smtClean="0">
                <a:latin typeface="Arial"/>
                <a:cs typeface="Arial"/>
              </a:rPr>
              <a:t>iCapital</a:t>
            </a:r>
            <a:r>
              <a:rPr lang="en-US" sz="900" dirty="0" smtClean="0">
                <a:latin typeface="Arial"/>
                <a:cs typeface="Arial"/>
              </a:rPr>
              <a:t> Group that includes </a:t>
            </a:r>
            <a:r>
              <a:rPr lang="en-US" sz="900" dirty="0" err="1" smtClean="0">
                <a:latin typeface="Arial"/>
                <a:cs typeface="Arial"/>
              </a:rPr>
              <a:t>iCapital</a:t>
            </a:r>
            <a:r>
              <a:rPr lang="en-US" sz="900" dirty="0" smtClean="0">
                <a:latin typeface="Arial"/>
                <a:cs typeface="Arial"/>
              </a:rPr>
              <a:t> Finance </a:t>
            </a:r>
            <a:r>
              <a:rPr lang="en-US" sz="900" dirty="0" err="1" smtClean="0">
                <a:latin typeface="Arial"/>
                <a:cs typeface="Arial"/>
              </a:rPr>
              <a:t>Inc</a:t>
            </a:r>
            <a:r>
              <a:rPr lang="en-US" sz="900" dirty="0" smtClean="0">
                <a:latin typeface="Arial"/>
                <a:cs typeface="Arial"/>
              </a:rPr>
              <a:t>, </a:t>
            </a:r>
            <a:r>
              <a:rPr lang="en-US" sz="900" dirty="0" err="1" smtClean="0">
                <a:latin typeface="Arial"/>
                <a:cs typeface="Arial"/>
              </a:rPr>
              <a:t>iCapital</a:t>
            </a:r>
            <a:r>
              <a:rPr lang="en-US" sz="900" dirty="0" smtClean="0">
                <a:latin typeface="Arial"/>
                <a:cs typeface="Arial"/>
              </a:rPr>
              <a:t> Advisory LLC and </a:t>
            </a:r>
            <a:r>
              <a:rPr lang="en-US" sz="900" dirty="0" err="1" smtClean="0">
                <a:latin typeface="Arial"/>
                <a:cs typeface="Arial"/>
              </a:rPr>
              <a:t>iCap</a:t>
            </a:r>
            <a:r>
              <a:rPr lang="en-US" sz="900" dirty="0" smtClean="0">
                <a:latin typeface="Arial"/>
                <a:cs typeface="Arial"/>
              </a:rPr>
              <a:t> Development LLC (A National “CDE” Community Development Entity – Certified by the U.S Treasury Department). Mr. </a:t>
            </a:r>
            <a:r>
              <a:rPr lang="en-US" sz="900" dirty="0" err="1" smtClean="0">
                <a:latin typeface="Arial"/>
                <a:cs typeface="Arial"/>
              </a:rPr>
              <a:t>Letcavage</a:t>
            </a:r>
            <a:r>
              <a:rPr lang="en-US" sz="900" dirty="0" smtClean="0">
                <a:latin typeface="Arial"/>
                <a:cs typeface="Arial"/>
              </a:rPr>
              <a:t> has also held executive positions, invested, and/or operated numerous businesses including related companies in “Power Generation and Power Reduction” – CEO of </a:t>
            </a:r>
            <a:r>
              <a:rPr lang="en-US" sz="900" dirty="0" err="1" smtClean="0">
                <a:latin typeface="Arial"/>
                <a:cs typeface="Arial"/>
              </a:rPr>
              <a:t>Ciralight</a:t>
            </a:r>
            <a:r>
              <a:rPr lang="en-US" sz="900" dirty="0" smtClean="0">
                <a:latin typeface="Arial"/>
                <a:cs typeface="Arial"/>
              </a:rPr>
              <a:t> Global </a:t>
            </a:r>
            <a:r>
              <a:rPr lang="en-US" sz="900" dirty="0" err="1" smtClean="0">
                <a:latin typeface="Arial"/>
                <a:cs typeface="Arial"/>
              </a:rPr>
              <a:t>Inc</a:t>
            </a:r>
            <a:r>
              <a:rPr lang="en-US" sz="900" dirty="0" smtClean="0">
                <a:latin typeface="Arial"/>
                <a:cs typeface="Arial"/>
              </a:rPr>
              <a:t>, CEO of Green Central Holdings, Consultant and second largest shareholder of publicly traded PRHL which operates Energy Efficiency Experts (E</a:t>
            </a:r>
            <a:r>
              <a:rPr lang="en-US" sz="900" baseline="30000" dirty="0" smtClean="0">
                <a:latin typeface="Arial"/>
                <a:cs typeface="Arial"/>
              </a:rPr>
              <a:t>3</a:t>
            </a:r>
            <a:r>
              <a:rPr lang="en-US" sz="900" dirty="0" smtClean="0">
                <a:latin typeface="Arial"/>
                <a:cs typeface="Arial"/>
              </a:rPr>
              <a:t>) and also serves on the Board and acting President of </a:t>
            </a:r>
            <a:r>
              <a:rPr lang="en-US" sz="900" dirty="0" err="1" smtClean="0">
                <a:latin typeface="Arial"/>
                <a:cs typeface="Arial"/>
              </a:rPr>
              <a:t>Kratos</a:t>
            </a:r>
            <a:r>
              <a:rPr lang="en-US" sz="900" dirty="0" smtClean="0">
                <a:latin typeface="Arial"/>
                <a:cs typeface="Arial"/>
              </a:rPr>
              <a:t> Power. Further Mr. </a:t>
            </a:r>
            <a:r>
              <a:rPr lang="en-US" sz="900" dirty="0" err="1" smtClean="0">
                <a:latin typeface="Arial"/>
                <a:cs typeface="Arial"/>
              </a:rPr>
              <a:t>Letcavage</a:t>
            </a:r>
            <a:r>
              <a:rPr lang="en-US" sz="900" dirty="0" smtClean="0">
                <a:latin typeface="Arial"/>
                <a:cs typeface="Arial"/>
              </a:rPr>
              <a:t> is no stranger to deregulation as he has participated in over $1 Billion in Telecom financing.  </a:t>
            </a:r>
            <a:r>
              <a:rPr lang="en-US" sz="900" dirty="0" err="1" smtClean="0">
                <a:latin typeface="Arial"/>
                <a:cs typeface="Arial"/>
              </a:rPr>
              <a:t>Letcavage</a:t>
            </a:r>
            <a:r>
              <a:rPr lang="en-US" sz="900" dirty="0" smtClean="0">
                <a:latin typeface="Arial"/>
                <a:cs typeface="Arial"/>
              </a:rPr>
              <a:t> had been successful in many areas additionally providing over $800,000,000 in Healthcare. Mr. </a:t>
            </a:r>
            <a:r>
              <a:rPr lang="en-US" sz="900" dirty="0" err="1" smtClean="0">
                <a:latin typeface="Arial"/>
                <a:cs typeface="Arial"/>
              </a:rPr>
              <a:t>Letcavage</a:t>
            </a:r>
            <a:r>
              <a:rPr lang="en-US" sz="900" dirty="0" smtClean="0">
                <a:latin typeface="Arial"/>
                <a:cs typeface="Arial"/>
              </a:rPr>
              <a:t> personally acts as an advisor to municipalities leading over $150,000,000 in industrial bond transactions, while also advising the National Conference of Black Mayors (NCBM; over 800 members all of whose cities may one day be able to offer deregulated power services). He has advised numerous clients on various transactions and financings in a wide range of industries, including technology, healthcare, financial services, entertainment, energy and Green Initiatives (see http://</a:t>
            </a:r>
            <a:r>
              <a:rPr lang="en-US" sz="900" dirty="0" err="1" smtClean="0">
                <a:latin typeface="Arial"/>
                <a:cs typeface="Arial"/>
              </a:rPr>
              <a:t>www.iCapitalFinance.net</a:t>
            </a:r>
            <a:r>
              <a:rPr lang="en-US" sz="900" dirty="0" smtClean="0">
                <a:latin typeface="Arial"/>
                <a:cs typeface="Arial"/>
              </a:rPr>
              <a:t>). He has been listed in ―Who‘s Who Among Rising Young Americans and ―Who‘s Who in American Business &amp; Finance. Mr. </a:t>
            </a:r>
            <a:r>
              <a:rPr lang="en-US" sz="900" dirty="0" err="1" smtClean="0">
                <a:latin typeface="Arial"/>
                <a:cs typeface="Arial"/>
              </a:rPr>
              <a:t>Letcavage</a:t>
            </a:r>
            <a:r>
              <a:rPr lang="en-US" sz="900" dirty="0" smtClean="0">
                <a:latin typeface="Arial"/>
                <a:cs typeface="Arial"/>
              </a:rPr>
              <a:t> served as the Managing Director of NC Capital Markets and as Vice President of The National Capital Companies, Inc. (directing the daily operations of most of its subsidiaries).  Mr. </a:t>
            </a:r>
            <a:r>
              <a:rPr lang="en-US" sz="900" dirty="0" err="1" smtClean="0">
                <a:latin typeface="Arial"/>
                <a:cs typeface="Arial"/>
              </a:rPr>
              <a:t>Letcavage</a:t>
            </a:r>
            <a:r>
              <a:rPr lang="en-US" sz="900" dirty="0" smtClean="0">
                <a:latin typeface="Arial"/>
                <a:cs typeface="Arial"/>
              </a:rPr>
              <a:t> was formerly the CEO and a majority owner of Capital Access Group, a financial services company that also operated several portfolio companies. Prior to Capital Access, Mr. </a:t>
            </a:r>
            <a:r>
              <a:rPr lang="en-US" sz="900" dirty="0" err="1" smtClean="0">
                <a:latin typeface="Arial"/>
                <a:cs typeface="Arial"/>
              </a:rPr>
              <a:t>Letcavage</a:t>
            </a:r>
            <a:r>
              <a:rPr lang="en-US" sz="900" dirty="0" smtClean="0">
                <a:latin typeface="Arial"/>
                <a:cs typeface="Arial"/>
              </a:rPr>
              <a:t> founded and/or managed several asset management firms, including Valley Forge Capital Holdings and the Marshall Plan, LLC that directed and/or co-managed over $3 billion in assets with former renowned CALPERS (California Pension &amp; Retirement Systems) Manager, Greta Marshall. Prior to Valley Forge, Mr. </a:t>
            </a:r>
            <a:r>
              <a:rPr lang="en-US" sz="900" dirty="0" err="1" smtClean="0">
                <a:latin typeface="Arial"/>
                <a:cs typeface="Arial"/>
              </a:rPr>
              <a:t>Letcavage</a:t>
            </a:r>
            <a:r>
              <a:rPr lang="en-US" sz="900" dirty="0" smtClean="0">
                <a:latin typeface="Arial"/>
                <a:cs typeface="Arial"/>
              </a:rPr>
              <a:t> founded Security America, Inc., an asset management firm based in Grosse Pointe, Michigan. Mr. </a:t>
            </a:r>
            <a:r>
              <a:rPr lang="en-US" sz="900" dirty="0" err="1" smtClean="0">
                <a:latin typeface="Arial"/>
                <a:cs typeface="Arial"/>
              </a:rPr>
              <a:t>Letcavage</a:t>
            </a:r>
            <a:r>
              <a:rPr lang="en-US" sz="900" dirty="0" smtClean="0">
                <a:latin typeface="Arial"/>
                <a:cs typeface="Arial"/>
              </a:rPr>
              <a:t> worked with Prudential-Bache running a Joint Venture ―High Net Worth Group (a/k/a Security American, Inc.).</a:t>
            </a:r>
            <a:endParaRPr lang="en-US" sz="900" dirty="0">
              <a:latin typeface="Arial"/>
              <a:cs typeface="Arial"/>
            </a:endParaRPr>
          </a:p>
        </p:txBody>
      </p:sp>
      <p:sp>
        <p:nvSpPr>
          <p:cNvPr id="6" name="TextBox 5"/>
          <p:cNvSpPr txBox="1"/>
          <p:nvPr/>
        </p:nvSpPr>
        <p:spPr>
          <a:xfrm>
            <a:off x="209906" y="4933834"/>
            <a:ext cx="8582724" cy="1477328"/>
          </a:xfrm>
          <a:prstGeom prst="rect">
            <a:avLst/>
          </a:prstGeom>
          <a:noFill/>
        </p:spPr>
        <p:txBody>
          <a:bodyPr wrap="square" rtlCol="0">
            <a:spAutoFit/>
          </a:bodyPr>
          <a:lstStyle/>
          <a:p>
            <a:pPr algn="just"/>
            <a:r>
              <a:rPr lang="en-US" sz="900" dirty="0">
                <a:latin typeface="Arial"/>
                <a:cs typeface="Arial"/>
              </a:rPr>
              <a:t>Ms. Nguyen is currently the Secretary of Premier and an officer at E</a:t>
            </a:r>
            <a:r>
              <a:rPr lang="en-US" sz="900" baseline="30000" dirty="0">
                <a:latin typeface="Arial"/>
                <a:cs typeface="Arial"/>
              </a:rPr>
              <a:t>3</a:t>
            </a:r>
            <a:r>
              <a:rPr lang="en-US" sz="900" dirty="0">
                <a:latin typeface="Arial"/>
                <a:cs typeface="Arial"/>
              </a:rPr>
              <a:t>.  Ms. Nguyen was previously the CEO and President of Green Central Energy Solutions, Inc. which was the operating subsidiary of Green Central Holdings Inc. and was a green renewable energy company operating as an ESCO. Ms. Nguyen was also the founder and a managing partner of the predecessor Green Central Energy Solutions LLC </a:t>
            </a:r>
            <a:r>
              <a:rPr lang="en-US" sz="900" dirty="0" smtClean="0">
                <a:latin typeface="Arial"/>
                <a:cs typeface="Arial"/>
              </a:rPr>
              <a:t>. Ms</a:t>
            </a:r>
            <a:r>
              <a:rPr lang="en-US" sz="900" dirty="0">
                <a:latin typeface="Arial"/>
                <a:cs typeface="Arial"/>
              </a:rPr>
              <a:t>. Nguyen’s  directed the new Green Central Energy Solutions, Inc. in forging a national presence by negotiating a joint venture with one of the largest roofing company in the United States. Ms. Nguyen has represented Green Central at NRCA (National Roofing Contractors Association) events to market and educate “Green” and Clean Tech Solutions in the roofing and construction </a:t>
            </a:r>
            <a:r>
              <a:rPr lang="en-US" sz="900" dirty="0" smtClean="0">
                <a:latin typeface="Arial"/>
                <a:cs typeface="Arial"/>
              </a:rPr>
              <a:t>community. Prior</a:t>
            </a:r>
            <a:r>
              <a:rPr lang="en-US" sz="900" dirty="0">
                <a:latin typeface="Arial"/>
                <a:cs typeface="Arial"/>
              </a:rPr>
              <a:t>, Ms. Nguyen has served as a Vice President to an energy efficient skylight company and continues to be a shareholder in the company. Ms. Nguyen (operating under, </a:t>
            </a:r>
            <a:r>
              <a:rPr lang="en-US" sz="900" dirty="0" err="1">
                <a:latin typeface="Arial"/>
                <a:cs typeface="Arial"/>
              </a:rPr>
              <a:t>iCapital</a:t>
            </a:r>
            <a:r>
              <a:rPr lang="en-US" sz="900" dirty="0">
                <a:latin typeface="Arial"/>
                <a:cs typeface="Arial"/>
              </a:rPr>
              <a:t>) was a lead banker on the reorganization of two green companies which lead to the promotion of Green Central Holdings. Ms. Nguyen assisted one of the former green companies in qualifying for a public listing. Ms. Nguyen also served as Vice President of Business Development for a minority-owned distribution company which marketed green products.</a:t>
            </a:r>
          </a:p>
          <a:p>
            <a:pPr algn="just"/>
            <a:endParaRPr lang="en-US" sz="900" dirty="0">
              <a:latin typeface="Arial"/>
              <a:cs typeface="Arial"/>
            </a:endParaRPr>
          </a:p>
        </p:txBody>
      </p:sp>
      <p:pic>
        <p:nvPicPr>
          <p:cNvPr id="12" name="Picture 11" descr="Macintosh HD:Users:Christina:Downloads:ART 3:phrlcorpcoma.psd"/>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6643017" y="6251208"/>
            <a:ext cx="2500983" cy="6067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21620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p:cNvSpPr>
            <a:spLocks noGrp="1"/>
          </p:cNvSpPr>
          <p:nvPr>
            <p:ph sz="half" idx="2"/>
          </p:nvPr>
        </p:nvSpPr>
        <p:spPr>
          <a:xfrm>
            <a:off x="0" y="4414183"/>
            <a:ext cx="8455154" cy="231646"/>
          </a:xfrm>
        </p:spPr>
        <p:txBody>
          <a:bodyPr>
            <a:normAutofit/>
          </a:bodyPr>
          <a:lstStyle/>
          <a:p>
            <a:pPr>
              <a:lnSpc>
                <a:spcPct val="50000"/>
              </a:lnSpc>
            </a:pPr>
            <a:r>
              <a:rPr lang="en-US" sz="1400" b="1" dirty="0" smtClean="0"/>
              <a:t>Tanya Garrett: </a:t>
            </a:r>
            <a:r>
              <a:rPr lang="en-US" sz="1400" dirty="0" smtClean="0"/>
              <a:t>Strategic Relations Director</a:t>
            </a:r>
            <a:endParaRPr lang="en-US" sz="1400" dirty="0"/>
          </a:p>
        </p:txBody>
      </p:sp>
      <p:sp>
        <p:nvSpPr>
          <p:cNvPr id="12" name="Content Placeholder 3"/>
          <p:cNvSpPr>
            <a:spLocks noGrp="1"/>
          </p:cNvSpPr>
          <p:nvPr>
            <p:ph sz="half" idx="2"/>
          </p:nvPr>
        </p:nvSpPr>
        <p:spPr>
          <a:xfrm>
            <a:off x="0" y="2516275"/>
            <a:ext cx="8582724" cy="196457"/>
          </a:xfrm>
        </p:spPr>
        <p:txBody>
          <a:bodyPr>
            <a:noAutofit/>
          </a:bodyPr>
          <a:lstStyle/>
          <a:p>
            <a:pPr>
              <a:lnSpc>
                <a:spcPct val="50000"/>
              </a:lnSpc>
            </a:pPr>
            <a:r>
              <a:rPr lang="en-US" sz="1400" b="1" dirty="0"/>
              <a:t>Larry Young: </a:t>
            </a:r>
            <a:r>
              <a:rPr lang="en-US" sz="1400" dirty="0"/>
              <a:t>Consultant</a:t>
            </a:r>
          </a:p>
        </p:txBody>
      </p:sp>
      <p:sp>
        <p:nvSpPr>
          <p:cNvPr id="2" name="TextBox 1"/>
          <p:cNvSpPr txBox="1"/>
          <p:nvPr/>
        </p:nvSpPr>
        <p:spPr>
          <a:xfrm>
            <a:off x="287213" y="2821032"/>
            <a:ext cx="8455154" cy="1477328"/>
          </a:xfrm>
          <a:prstGeom prst="rect">
            <a:avLst/>
          </a:prstGeom>
          <a:noFill/>
        </p:spPr>
        <p:txBody>
          <a:bodyPr wrap="square" rtlCol="0">
            <a:spAutoFit/>
          </a:bodyPr>
          <a:lstStyle/>
          <a:p>
            <a:pPr algn="just"/>
            <a:r>
              <a:rPr lang="en-US" sz="900" dirty="0">
                <a:latin typeface="Arial"/>
                <a:cs typeface="Arial"/>
              </a:rPr>
              <a:t>As President/CEO of Active ES, Inc., Mr. Young oversaw this energy management devices company which designed power controls for commercial, industrial and municipal lighting applications. The technology reduces a dramatic portion of the electricity required to operate the millions of High Intensity Discharge lamps installed throughout the country and the world. In 2012 AES sold its US and international patents and proprietary processes to </a:t>
            </a:r>
            <a:r>
              <a:rPr lang="en-US" sz="900" dirty="0" smtClean="0">
                <a:latin typeface="Arial"/>
                <a:cs typeface="Arial"/>
              </a:rPr>
              <a:t>PRHL. A </a:t>
            </a:r>
            <a:r>
              <a:rPr lang="en-US" sz="900" dirty="0">
                <a:latin typeface="Arial"/>
                <a:cs typeface="Arial"/>
              </a:rPr>
              <a:t>past President/CEO of </a:t>
            </a:r>
            <a:r>
              <a:rPr lang="en-US" sz="900" dirty="0" err="1">
                <a:latin typeface="Arial"/>
                <a:cs typeface="Arial"/>
              </a:rPr>
              <a:t>Infotec</a:t>
            </a:r>
            <a:r>
              <a:rPr lang="en-US" sz="900" dirty="0">
                <a:latin typeface="Arial"/>
                <a:cs typeface="Arial"/>
              </a:rPr>
              <a:t>, a high technology training company specializing in software Administration and Engineering training for the major software products, ultimately receiving awards from Novel, Lotus, Microsoft and others with each of their version of the best training provider. </a:t>
            </a:r>
            <a:r>
              <a:rPr lang="en-US" sz="900" dirty="0" smtClean="0">
                <a:latin typeface="Arial"/>
                <a:cs typeface="Arial"/>
              </a:rPr>
              <a:t> As </a:t>
            </a:r>
            <a:r>
              <a:rPr lang="en-US" sz="900" dirty="0">
                <a:latin typeface="Arial"/>
                <a:cs typeface="Arial"/>
              </a:rPr>
              <a:t>President/CEO of Active ES post acquisition efforts results included a ten-fold increase in revenue, cutting operational costs in half, improving gross profit dramatically and the expansion to an international market. Their latest product, The </a:t>
            </a:r>
            <a:r>
              <a:rPr lang="en-US" sz="900" dirty="0" err="1">
                <a:latin typeface="Arial"/>
                <a:cs typeface="Arial"/>
              </a:rPr>
              <a:t>LiteOwl</a:t>
            </a:r>
            <a:r>
              <a:rPr lang="en-US" sz="900" dirty="0">
                <a:latin typeface="Arial"/>
                <a:cs typeface="Arial"/>
              </a:rPr>
              <a:t>, received a 2012 Product of the Year award from Building Operating Management </a:t>
            </a:r>
            <a:r>
              <a:rPr lang="en-US" sz="900" dirty="0" smtClean="0">
                <a:latin typeface="Arial"/>
                <a:cs typeface="Arial"/>
              </a:rPr>
              <a:t>Magazine. Lawrence </a:t>
            </a:r>
            <a:r>
              <a:rPr lang="en-US" sz="900" dirty="0">
                <a:latin typeface="Arial"/>
                <a:cs typeface="Arial"/>
              </a:rPr>
              <a:t>Young was named the 2007 Entrepreneur in Residence from The Lyles Center for Innovation and Entrepreneurship at Cal State, Fresno, and in 2010 was named a Distinguished Alumnus for their centennial celebration.</a:t>
            </a:r>
          </a:p>
          <a:p>
            <a:pPr algn="just"/>
            <a:endParaRPr lang="en-US" sz="900" dirty="0">
              <a:latin typeface="Arial"/>
              <a:cs typeface="Arial"/>
            </a:endParaRPr>
          </a:p>
        </p:txBody>
      </p:sp>
      <p:sp>
        <p:nvSpPr>
          <p:cNvPr id="3" name="TextBox 2"/>
          <p:cNvSpPr txBox="1"/>
          <p:nvPr/>
        </p:nvSpPr>
        <p:spPr>
          <a:xfrm>
            <a:off x="287213" y="4667819"/>
            <a:ext cx="8455154" cy="1061829"/>
          </a:xfrm>
          <a:prstGeom prst="rect">
            <a:avLst/>
          </a:prstGeom>
          <a:noFill/>
        </p:spPr>
        <p:txBody>
          <a:bodyPr wrap="square" rtlCol="0">
            <a:spAutoFit/>
          </a:bodyPr>
          <a:lstStyle/>
          <a:p>
            <a:pPr algn="just"/>
            <a:r>
              <a:rPr lang="en-US" sz="900" dirty="0">
                <a:latin typeface="Arial"/>
                <a:cs typeface="Arial"/>
              </a:rPr>
              <a:t>Tanya Garrett lends her expertise in state-of-the-art marketing and communications as Strategic Relations Director with Premier Holding Corporation, publicly traded as PRHL, which operates Energy Efficiency Experts (E</a:t>
            </a:r>
            <a:r>
              <a:rPr lang="en-US" sz="900" baseline="30000" dirty="0">
                <a:latin typeface="Arial"/>
                <a:cs typeface="Arial"/>
              </a:rPr>
              <a:t>3</a:t>
            </a:r>
            <a:r>
              <a:rPr lang="en-US" sz="900" dirty="0">
                <a:latin typeface="Arial"/>
                <a:cs typeface="Arial"/>
              </a:rPr>
              <a:t>)</a:t>
            </a:r>
            <a:r>
              <a:rPr lang="en-US" sz="900" dirty="0" smtClean="0">
                <a:latin typeface="Arial"/>
                <a:cs typeface="Arial"/>
              </a:rPr>
              <a:t>. Majoring </a:t>
            </a:r>
            <a:r>
              <a:rPr lang="en-US" sz="900" dirty="0">
                <a:latin typeface="Arial"/>
                <a:cs typeface="Arial"/>
              </a:rPr>
              <a:t>in Broadcast Communication at University of Missouri–Columbia, Garrett recognized the value of Social Media when brands including Facebook and Twitter were in their infancy. As Social Media became an essential component of the corporate infrastructure, she adopted the principles of marketing and communications as a Social Media Strategist for various companies, brands and public figures. Her proficiency injects social architecture and business principles across Premier Holding Corporation’s enterprise, giving team members a highly valuable tool for interacting with consumers and stakeholders alike. </a:t>
            </a:r>
          </a:p>
          <a:p>
            <a:pPr algn="just"/>
            <a:endParaRPr lang="en-US" sz="900" dirty="0">
              <a:latin typeface="Arial"/>
              <a:cs typeface="Arial"/>
            </a:endParaRPr>
          </a:p>
        </p:txBody>
      </p:sp>
      <p:sp>
        <p:nvSpPr>
          <p:cNvPr id="17" name="TextBox 16"/>
          <p:cNvSpPr txBox="1"/>
          <p:nvPr/>
        </p:nvSpPr>
        <p:spPr>
          <a:xfrm>
            <a:off x="287213" y="915102"/>
            <a:ext cx="8455154" cy="1477328"/>
          </a:xfrm>
          <a:prstGeom prst="rect">
            <a:avLst/>
          </a:prstGeom>
          <a:noFill/>
        </p:spPr>
        <p:txBody>
          <a:bodyPr wrap="square" rtlCol="0">
            <a:spAutoFit/>
          </a:bodyPr>
          <a:lstStyle/>
          <a:p>
            <a:pPr algn="just"/>
            <a:r>
              <a:rPr lang="en-US" sz="900" dirty="0">
                <a:latin typeface="Arial"/>
                <a:cs typeface="Arial"/>
              </a:rPr>
              <a:t>Ms. Arts has 25 years’ experience in Sales and Marketing and spearheads the commercial sales of The Power Company, including business development, sales, and marketing. Ms. Arts is dedicated to developing mutually beneficial business relationships and strategic alliances to further enhance the growth of TPC. </a:t>
            </a:r>
            <a:r>
              <a:rPr lang="en-US" sz="900" dirty="0" smtClean="0">
                <a:latin typeface="Arial"/>
                <a:cs typeface="Arial"/>
              </a:rPr>
              <a:t>Ms</a:t>
            </a:r>
            <a:r>
              <a:rPr lang="en-US" sz="900" dirty="0">
                <a:latin typeface="Arial"/>
                <a:cs typeface="Arial"/>
              </a:rPr>
              <a:t>. Arts’ career included tenure at Jack Carl Futures, one of the largest commodities brokerage firms in the world which was acquired by Man Financial to later become MF Global. Her consistent top performance and equity raising, which was well over $50MM and 500 retail accounts annually, earned her the honor of the leading salesperson in the country for her entire tenure </a:t>
            </a:r>
            <a:r>
              <a:rPr lang="en-US" sz="900" dirty="0" smtClean="0">
                <a:latin typeface="Arial"/>
                <a:cs typeface="Arial"/>
              </a:rPr>
              <a:t>there. Her </a:t>
            </a:r>
            <a:r>
              <a:rPr lang="en-US" sz="900" dirty="0">
                <a:latin typeface="Arial"/>
                <a:cs typeface="Arial"/>
              </a:rPr>
              <a:t>career in the commodities and investment management world began at Stark Research, a highly regarded CTA performance/research company. She successfully developed a solid client base of affluent individuals, CPOs (Commodity Pool Operators), FCMs (Futures Commission Merchants), CTAs (Commodity Trading Advisors) and Pension Fund Managers throughout the commodity industry. </a:t>
            </a:r>
            <a:r>
              <a:rPr lang="en-US" sz="900" dirty="0" smtClean="0">
                <a:latin typeface="Arial"/>
                <a:cs typeface="Arial"/>
              </a:rPr>
              <a:t>Ms</a:t>
            </a:r>
            <a:r>
              <a:rPr lang="en-US" sz="900" dirty="0">
                <a:latin typeface="Arial"/>
                <a:cs typeface="Arial"/>
              </a:rPr>
              <a:t>. Arts is a member of The Executives’ Club of Chicago and an active volunteer for Bear Necessities, a pediatric cancer foundation based in Chicago, whose mission is to eliminate pediatric cancer and to provide hope and support to those who are touched by it. In 2006 and 2009 Ms. Arts was recognized as Bear Necessities’ volunteer of the year. </a:t>
            </a:r>
          </a:p>
        </p:txBody>
      </p:sp>
      <p:sp>
        <p:nvSpPr>
          <p:cNvPr id="18" name="Content Placeholder 3"/>
          <p:cNvSpPr>
            <a:spLocks noGrp="1"/>
          </p:cNvSpPr>
          <p:nvPr>
            <p:ph sz="half" idx="2"/>
          </p:nvPr>
        </p:nvSpPr>
        <p:spPr>
          <a:xfrm>
            <a:off x="0" y="712678"/>
            <a:ext cx="8582724" cy="202424"/>
          </a:xfrm>
        </p:spPr>
        <p:txBody>
          <a:bodyPr>
            <a:normAutofit/>
          </a:bodyPr>
          <a:lstStyle/>
          <a:p>
            <a:pPr>
              <a:lnSpc>
                <a:spcPct val="50000"/>
              </a:lnSpc>
            </a:pPr>
            <a:r>
              <a:rPr lang="en-US" sz="1400" b="1" dirty="0"/>
              <a:t>Cheryl Arts: </a:t>
            </a:r>
            <a:r>
              <a:rPr lang="en-US" sz="1400" dirty="0" smtClean="0"/>
              <a:t>Consultant</a:t>
            </a:r>
          </a:p>
        </p:txBody>
      </p:sp>
      <p:sp>
        <p:nvSpPr>
          <p:cNvPr id="19" name="Title 1"/>
          <p:cNvSpPr>
            <a:spLocks noGrp="1"/>
          </p:cNvSpPr>
          <p:nvPr>
            <p:ph type="title"/>
          </p:nvPr>
        </p:nvSpPr>
        <p:spPr>
          <a:xfrm>
            <a:off x="0" y="213091"/>
            <a:ext cx="8913813" cy="338499"/>
          </a:xfrm>
        </p:spPr>
        <p:txBody>
          <a:bodyPr>
            <a:noAutofit/>
          </a:bodyPr>
          <a:lstStyle/>
          <a:p>
            <a:r>
              <a:rPr lang="en-US" sz="2400" dirty="0" smtClean="0"/>
              <a:t>Who We Are</a:t>
            </a:r>
            <a:endParaRPr lang="en-US" sz="2400" dirty="0"/>
          </a:p>
        </p:txBody>
      </p:sp>
      <p:pic>
        <p:nvPicPr>
          <p:cNvPr id="20" name="Picture 19" descr="Macintosh HD:Users:Christina:Downloads:ART 3:phrlcorpcoma.psd"/>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6643017" y="6251208"/>
            <a:ext cx="2500983" cy="6067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89480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13091"/>
            <a:ext cx="8913813" cy="338499"/>
          </a:xfrm>
        </p:spPr>
        <p:txBody>
          <a:bodyPr>
            <a:noAutofit/>
          </a:bodyPr>
          <a:lstStyle/>
          <a:p>
            <a:r>
              <a:rPr lang="en-US" sz="2400" dirty="0" smtClean="0"/>
              <a:t>Who We Are</a:t>
            </a:r>
            <a:endParaRPr lang="en-US" sz="2400" dirty="0"/>
          </a:p>
        </p:txBody>
      </p:sp>
      <p:sp>
        <p:nvSpPr>
          <p:cNvPr id="6" name="TextBox 5"/>
          <p:cNvSpPr txBox="1"/>
          <p:nvPr/>
        </p:nvSpPr>
        <p:spPr>
          <a:xfrm>
            <a:off x="178421" y="4944086"/>
            <a:ext cx="8735393" cy="1061829"/>
          </a:xfrm>
          <a:prstGeom prst="rect">
            <a:avLst/>
          </a:prstGeom>
          <a:noFill/>
        </p:spPr>
        <p:txBody>
          <a:bodyPr wrap="square" rtlCol="0">
            <a:spAutoFit/>
          </a:bodyPr>
          <a:lstStyle/>
          <a:p>
            <a:pPr algn="just"/>
            <a:r>
              <a:rPr lang="en-US" sz="900" dirty="0">
                <a:latin typeface="Arial"/>
                <a:cs typeface="Arial"/>
              </a:rPr>
              <a:t>Mr. Harrison is Founder and President of Affluent and Corporate Insurance Services, Inc. and Capital Preservation Insurance Services, Inc. The firms provide insurance and advanced consulting services to professional advisors, corporations, small business owners and high net worth families. Mr. Harrison has over 30 years of business consulting and sale/marketing experience. He has lectured extensively to the professional advisor community. </a:t>
            </a:r>
            <a:r>
              <a:rPr lang="en-US" sz="900" dirty="0" smtClean="0">
                <a:latin typeface="Arial"/>
                <a:cs typeface="Arial"/>
              </a:rPr>
              <a:t> In </a:t>
            </a:r>
            <a:r>
              <a:rPr lang="en-US" sz="900" dirty="0">
                <a:latin typeface="Arial"/>
                <a:cs typeface="Arial"/>
              </a:rPr>
              <a:t>addition, Mr. Harrison advised large multi-national corporations such as Bicoastal Corporation, (Formerly Singer Corp.) where he served as Director, and Bicoastal Financial Corporation, serving as President/</a:t>
            </a:r>
            <a:r>
              <a:rPr lang="en-US" sz="900" dirty="0" smtClean="0">
                <a:latin typeface="Arial"/>
                <a:cs typeface="Arial"/>
              </a:rPr>
              <a:t>Director. Mr</a:t>
            </a:r>
            <a:r>
              <a:rPr lang="en-US" sz="900" dirty="0">
                <a:latin typeface="Arial"/>
                <a:cs typeface="Arial"/>
              </a:rPr>
              <a:t>. Harrison is a graduate of Salem State College with a Bachelor of Arts in Social Welfare. He is also listed in</a:t>
            </a:r>
          </a:p>
          <a:p>
            <a:pPr algn="just"/>
            <a:r>
              <a:rPr lang="en-US" sz="900" dirty="0">
                <a:latin typeface="Arial"/>
                <a:cs typeface="Arial"/>
              </a:rPr>
              <a:t>Who’s Who in American Colleges and Who’s Who in Executive and Professionals.</a:t>
            </a:r>
          </a:p>
          <a:p>
            <a:pPr algn="just"/>
            <a:endParaRPr lang="en-US" sz="900" dirty="0">
              <a:latin typeface="Arial"/>
              <a:cs typeface="Arial"/>
            </a:endParaRPr>
          </a:p>
        </p:txBody>
      </p:sp>
      <p:sp>
        <p:nvSpPr>
          <p:cNvPr id="7" name="Content Placeholder 3"/>
          <p:cNvSpPr>
            <a:spLocks noGrp="1"/>
          </p:cNvSpPr>
          <p:nvPr>
            <p:ph sz="half" idx="2"/>
          </p:nvPr>
        </p:nvSpPr>
        <p:spPr>
          <a:xfrm>
            <a:off x="0" y="4635604"/>
            <a:ext cx="8582724" cy="198399"/>
          </a:xfrm>
        </p:spPr>
        <p:txBody>
          <a:bodyPr>
            <a:normAutofit/>
          </a:bodyPr>
          <a:lstStyle/>
          <a:p>
            <a:pPr>
              <a:lnSpc>
                <a:spcPct val="50000"/>
              </a:lnSpc>
            </a:pPr>
            <a:r>
              <a:rPr lang="en-US" sz="1400" b="1" dirty="0" smtClean="0"/>
              <a:t>Lane Harrison</a:t>
            </a:r>
            <a:endParaRPr lang="en-US" sz="1400" dirty="0" smtClean="0"/>
          </a:p>
        </p:txBody>
      </p:sp>
      <p:sp>
        <p:nvSpPr>
          <p:cNvPr id="8" name="TextBox 7"/>
          <p:cNvSpPr txBox="1"/>
          <p:nvPr/>
        </p:nvSpPr>
        <p:spPr>
          <a:xfrm>
            <a:off x="178421" y="3551432"/>
            <a:ext cx="8735393" cy="1061829"/>
          </a:xfrm>
          <a:prstGeom prst="rect">
            <a:avLst/>
          </a:prstGeom>
          <a:noFill/>
        </p:spPr>
        <p:txBody>
          <a:bodyPr wrap="square" rtlCol="0">
            <a:spAutoFit/>
          </a:bodyPr>
          <a:lstStyle/>
          <a:p>
            <a:pPr algn="just"/>
            <a:r>
              <a:rPr lang="en-US" sz="900" dirty="0" smtClean="0">
                <a:latin typeface="Arial"/>
                <a:cs typeface="Arial"/>
              </a:rPr>
              <a:t>Bobby Grisham, former </a:t>
            </a:r>
            <a:r>
              <a:rPr lang="en-US" sz="900" dirty="0">
                <a:latin typeface="Arial"/>
                <a:cs typeface="Arial"/>
              </a:rPr>
              <a:t>EDS chief global sales officer and president of the Large Financial Institutions Strategic Business Unit for all EDS banking and securities, a Hewlett-Packard company, from 1978-2009, with career highlights including chief global sales officer responsible for leading the successful renegotiation of EDS's large U.S. Navy Marine Corps Intranet </a:t>
            </a:r>
            <a:r>
              <a:rPr lang="en-US" sz="900" dirty="0" smtClean="0">
                <a:latin typeface="Arial"/>
                <a:cs typeface="Arial"/>
              </a:rPr>
              <a:t>contract.</a:t>
            </a:r>
            <a:r>
              <a:rPr lang="en-US" sz="900" dirty="0">
                <a:latin typeface="Arial"/>
                <a:cs typeface="Arial"/>
              </a:rPr>
              <a:t> </a:t>
            </a:r>
            <a:r>
              <a:rPr lang="en-US" sz="900" dirty="0" smtClean="0">
                <a:latin typeface="Arial"/>
                <a:cs typeface="Arial"/>
              </a:rPr>
              <a:t>Grisham also </a:t>
            </a:r>
            <a:r>
              <a:rPr lang="en-US" sz="900" dirty="0">
                <a:latin typeface="Arial"/>
                <a:cs typeface="Arial"/>
              </a:rPr>
              <a:t>served as the president of the EDS U.S. Southwest Operations Solutions and president of the Large Financial Institutions Strategic Business Unit, assuming responsibility for all EDS banking and securities business. Grisham also managed all IT operations for six General Motors Electrical Component </a:t>
            </a:r>
            <a:r>
              <a:rPr lang="en-US" sz="900" dirty="0" smtClean="0">
                <a:latin typeface="Arial"/>
                <a:cs typeface="Arial"/>
              </a:rPr>
              <a:t>divisions. Grisham </a:t>
            </a:r>
            <a:r>
              <a:rPr lang="en-US" sz="900" dirty="0">
                <a:latin typeface="Arial"/>
                <a:cs typeface="Arial"/>
              </a:rPr>
              <a:t>will be working closely with the Premier Holding Corp. board and the executive management team of the Company and its wholly owned subsidiary, </a:t>
            </a:r>
            <a:r>
              <a:rPr lang="en-US" sz="900" dirty="0" smtClean="0">
                <a:latin typeface="Arial"/>
                <a:cs typeface="Arial"/>
              </a:rPr>
              <a:t>E</a:t>
            </a:r>
            <a:r>
              <a:rPr lang="en-US" sz="900" baseline="30000" dirty="0" smtClean="0">
                <a:latin typeface="Arial"/>
                <a:cs typeface="Arial"/>
              </a:rPr>
              <a:t>3</a:t>
            </a:r>
            <a:r>
              <a:rPr lang="en-US" sz="900" dirty="0" smtClean="0">
                <a:latin typeface="Arial"/>
                <a:cs typeface="Arial"/>
              </a:rPr>
              <a:t> an </a:t>
            </a:r>
            <a:r>
              <a:rPr lang="en-US" sz="900" dirty="0">
                <a:latin typeface="Arial"/>
                <a:cs typeface="Arial"/>
              </a:rPr>
              <a:t>energy service company (ESCO) and integrator of clean energy solutions, in meeting their strategic global initiatives.</a:t>
            </a:r>
          </a:p>
          <a:p>
            <a:pPr algn="just"/>
            <a:endParaRPr lang="en-US" sz="900" dirty="0">
              <a:latin typeface="Arial"/>
              <a:cs typeface="Arial"/>
            </a:endParaRPr>
          </a:p>
        </p:txBody>
      </p:sp>
      <p:sp>
        <p:nvSpPr>
          <p:cNvPr id="9" name="Content Placeholder 3"/>
          <p:cNvSpPr>
            <a:spLocks noGrp="1"/>
          </p:cNvSpPr>
          <p:nvPr>
            <p:ph sz="half" idx="2"/>
          </p:nvPr>
        </p:nvSpPr>
        <p:spPr>
          <a:xfrm>
            <a:off x="0" y="3268595"/>
            <a:ext cx="8582724" cy="282837"/>
          </a:xfrm>
        </p:spPr>
        <p:txBody>
          <a:bodyPr>
            <a:normAutofit/>
          </a:bodyPr>
          <a:lstStyle/>
          <a:p>
            <a:pPr>
              <a:lnSpc>
                <a:spcPct val="50000"/>
              </a:lnSpc>
            </a:pPr>
            <a:r>
              <a:rPr lang="en-US" sz="1400" b="1" dirty="0" smtClean="0"/>
              <a:t>Bobby Grisham</a:t>
            </a:r>
            <a:endParaRPr lang="en-US" sz="1400" dirty="0" smtClean="0"/>
          </a:p>
        </p:txBody>
      </p:sp>
      <p:sp>
        <p:nvSpPr>
          <p:cNvPr id="10" name="TextBox 9"/>
          <p:cNvSpPr txBox="1"/>
          <p:nvPr/>
        </p:nvSpPr>
        <p:spPr>
          <a:xfrm>
            <a:off x="178419" y="1514268"/>
            <a:ext cx="8735394" cy="1754327"/>
          </a:xfrm>
          <a:prstGeom prst="rect">
            <a:avLst/>
          </a:prstGeom>
          <a:noFill/>
        </p:spPr>
        <p:txBody>
          <a:bodyPr wrap="square" rtlCol="0">
            <a:spAutoFit/>
          </a:bodyPr>
          <a:lstStyle/>
          <a:p>
            <a:pPr algn="just"/>
            <a:r>
              <a:rPr lang="en-US" sz="900" dirty="0">
                <a:latin typeface="Arial"/>
                <a:cs typeface="Arial"/>
              </a:rPr>
              <a:t> Dr. Woodrow W. Clark, II, MA3, Ph.D. was a contributing scientist to the U.N. IPCC that won the 2007 Nobel Peace Prize.  He currently serves as Managing Director of Clark Communications. </a:t>
            </a:r>
            <a:r>
              <a:rPr lang="en-US" sz="900" dirty="0" smtClean="0">
                <a:latin typeface="Arial"/>
                <a:cs typeface="Arial"/>
              </a:rPr>
              <a:t>Dr</a:t>
            </a:r>
            <a:r>
              <a:rPr lang="en-US" sz="900" dirty="0">
                <a:latin typeface="Arial"/>
                <a:cs typeface="Arial"/>
              </a:rPr>
              <a:t>. Clark served as Manager of Strategic Planning for Energy at the Lawrence Livermore National Laboratory since 1990. He has an international reputation as a leader, author and implementer in renewable energy, emerging technologies and economic development. Dr. Clark was Senior Policy Advisor for Energy Reliability to California Governor Gray Davis from 2000 to 2003 with a focus on renewable generation, advanced technologies and finance. Dr. Clark Co-founded the California Stationary Fuel Cell Collaborative; helped to start the State Government initiative on “green” public buildings and sustainable historic buildings, and started the “Hydrogen Highway” in 2003 for the State. “California's Next Economy,” a white paper he published in 2003, stands as a benchmark for the State's economic </a:t>
            </a:r>
            <a:r>
              <a:rPr lang="en-US" sz="900" dirty="0" smtClean="0">
                <a:latin typeface="Arial"/>
                <a:cs typeface="Arial"/>
              </a:rPr>
              <a:t>growth. Dr</a:t>
            </a:r>
            <a:r>
              <a:rPr lang="en-US" sz="900" dirty="0">
                <a:latin typeface="Arial"/>
                <a:cs typeface="Arial"/>
              </a:rPr>
              <a:t>. Clark founded, and now manages, Clark Strategic Partners (CSP), an environmental and renewable energy consulting firm, using his political-economic expertise in order to guide, advise and implement policies for public and private clients worldwide -- specifically on sustainable, smart, green communities of all kinds, ranging from colleges and universities to shopping malls, office buildings and film studios. </a:t>
            </a:r>
            <a:r>
              <a:rPr lang="en-US" sz="900" dirty="0" smtClean="0">
                <a:latin typeface="Arial"/>
                <a:cs typeface="Arial"/>
              </a:rPr>
              <a:t>Dr</a:t>
            </a:r>
            <a:r>
              <a:rPr lang="en-US" sz="900" dirty="0">
                <a:latin typeface="Arial"/>
                <a:cs typeface="Arial"/>
              </a:rPr>
              <a:t>. Clark also teaches graduate courses in these areas throughout the U.S.A. and internationally. Currently, Dr. Clark is also an academic specialist in UCLA's Provost Office in International Studies and Cross-Disciplinary Scholars in Science and Technology. Dr. Clark earned three master's degrees from different universities in Illinois and his Ph.D. at the University of California, Berkeley.</a:t>
            </a:r>
          </a:p>
          <a:p>
            <a:pPr algn="just"/>
            <a:endParaRPr lang="en-US" sz="900" dirty="0">
              <a:latin typeface="Arial"/>
              <a:cs typeface="Arial"/>
            </a:endParaRPr>
          </a:p>
        </p:txBody>
      </p:sp>
      <p:sp>
        <p:nvSpPr>
          <p:cNvPr id="11" name="Content Placeholder 3"/>
          <p:cNvSpPr>
            <a:spLocks noGrp="1"/>
          </p:cNvSpPr>
          <p:nvPr>
            <p:ph sz="half" idx="2"/>
          </p:nvPr>
        </p:nvSpPr>
        <p:spPr>
          <a:xfrm>
            <a:off x="0" y="1278771"/>
            <a:ext cx="8582724" cy="307864"/>
          </a:xfrm>
        </p:spPr>
        <p:txBody>
          <a:bodyPr>
            <a:normAutofit/>
          </a:bodyPr>
          <a:lstStyle/>
          <a:p>
            <a:pPr>
              <a:lnSpc>
                <a:spcPct val="50000"/>
              </a:lnSpc>
            </a:pPr>
            <a:r>
              <a:rPr lang="en-US" sz="1400" b="1" dirty="0" smtClean="0"/>
              <a:t>Woodrow Clark</a:t>
            </a:r>
            <a:endParaRPr lang="en-US" sz="1400" dirty="0" smtClean="0"/>
          </a:p>
        </p:txBody>
      </p:sp>
      <p:sp>
        <p:nvSpPr>
          <p:cNvPr id="12" name="Title 1"/>
          <p:cNvSpPr txBox="1">
            <a:spLocks/>
          </p:cNvSpPr>
          <p:nvPr/>
        </p:nvSpPr>
        <p:spPr>
          <a:xfrm>
            <a:off x="0" y="897822"/>
            <a:ext cx="4323435" cy="282208"/>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1600" dirty="0" smtClean="0"/>
              <a:t>Board of Directors</a:t>
            </a:r>
            <a:endParaRPr lang="en-US" sz="1600" dirty="0"/>
          </a:p>
        </p:txBody>
      </p:sp>
      <p:pic>
        <p:nvPicPr>
          <p:cNvPr id="13" name="Picture 12" descr="Macintosh HD:Users:Christina:Downloads:ART 3:phrlcorpcoma.psd"/>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6643017" y="6251208"/>
            <a:ext cx="2500983" cy="6067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767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1461056"/>
            <a:chOff x="-493491" y="1891174"/>
            <a:chExt cx="9144000" cy="1948749"/>
          </a:xfrm>
        </p:grpSpPr>
        <p:sp>
          <p:nvSpPr>
            <p:cNvPr id="6" name="Rectangle 5"/>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7" name="Picture 6" descr=":10-5 specs:Assets:Overlay-P2Multi-Bottom.png"/>
            <p:cNvPicPr/>
            <p:nvPr/>
          </p:nvPicPr>
          <p:blipFill>
            <a:blip r:embed="rId2"/>
            <a:srcRect/>
            <a:stretch>
              <a:fillRect/>
            </a:stretch>
          </p:blipFill>
          <p:spPr bwMode="auto">
            <a:xfrm rot="10800000">
              <a:off x="-493491" y="2238546"/>
              <a:ext cx="9144000" cy="1601377"/>
            </a:xfrm>
            <a:prstGeom prst="rect">
              <a:avLst/>
            </a:prstGeom>
            <a:noFill/>
            <a:ln w="9525">
              <a:noFill/>
              <a:miter lim="800000"/>
              <a:headEnd/>
              <a:tailEnd/>
            </a:ln>
          </p:spPr>
        </p:pic>
      </p:grpSp>
      <p:pic>
        <p:nvPicPr>
          <p:cNvPr id="8" name="Picture 7" descr="final-power-company-logo-2-23-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33" y="2401308"/>
            <a:ext cx="7769203" cy="1693604"/>
          </a:xfrm>
          <a:prstGeom prst="rect">
            <a:avLst/>
          </a:prstGeom>
        </p:spPr>
      </p:pic>
      <p:pic>
        <p:nvPicPr>
          <p:cNvPr id="9" name="Picture 8" descr="Macintosh HD:Users:Christina:Downloads:ART 3:phrlcorpcoma.psd"/>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32375" b="32348"/>
          <a:stretch/>
        </p:blipFill>
        <p:spPr bwMode="auto">
          <a:xfrm>
            <a:off x="5933095" y="5939216"/>
            <a:ext cx="3210905" cy="764851"/>
          </a:xfrm>
          <a:prstGeom prst="rect">
            <a:avLst/>
          </a:prstGeom>
          <a:noFill/>
          <a:ln>
            <a:noFill/>
          </a:ln>
          <a:extLst>
            <a:ext uri="{53640926-AAD7-44d8-BBD7-CCE9431645EC}">
              <a14:shadowObscured xmlns:a14="http://schemas.microsoft.com/office/drawing/2010/main"/>
            </a:ext>
          </a:extLst>
        </p:spPr>
      </p:pic>
      <p:sp>
        <p:nvSpPr>
          <p:cNvPr id="10" name="Subtitle 2"/>
          <p:cNvSpPr txBox="1">
            <a:spLocks/>
          </p:cNvSpPr>
          <p:nvPr/>
        </p:nvSpPr>
        <p:spPr>
          <a:xfrm>
            <a:off x="0" y="3951796"/>
            <a:ext cx="9144000" cy="31851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600" dirty="0" err="1" smtClean="0">
                <a:solidFill>
                  <a:schemeClr val="bg1">
                    <a:lumMod val="50000"/>
                  </a:schemeClr>
                </a:solidFill>
              </a:rPr>
              <a:t>www.thepowercompany.com</a:t>
            </a:r>
            <a:endParaRPr lang="en-US" sz="1600" dirty="0">
              <a:solidFill>
                <a:schemeClr val="bg1">
                  <a:lumMod val="50000"/>
                </a:schemeClr>
              </a:solidFill>
            </a:endParaRPr>
          </a:p>
        </p:txBody>
      </p:sp>
    </p:spTree>
    <p:extLst>
      <p:ext uri="{BB962C8B-B14F-4D97-AF65-F5344CB8AC3E}">
        <p14:creationId xmlns:p14="http://schemas.microsoft.com/office/powerpoint/2010/main" val="8247969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4679" y="2225314"/>
            <a:ext cx="4130997" cy="3681412"/>
          </a:xfrm>
        </p:spPr>
        <p:txBody>
          <a:bodyPr>
            <a:normAutofit/>
          </a:bodyPr>
          <a:lstStyle/>
          <a:p>
            <a:r>
              <a:rPr lang="en-US" b="1" dirty="0" smtClean="0"/>
              <a:t>Our Mission</a:t>
            </a:r>
          </a:p>
          <a:p>
            <a:pPr marL="0" indent="0" algn="just">
              <a:lnSpc>
                <a:spcPct val="120000"/>
              </a:lnSpc>
              <a:buNone/>
            </a:pPr>
            <a:r>
              <a:rPr lang="en-US" sz="1500" dirty="0"/>
              <a:t>To assist companies in reducing and managing their energy expenses. The Power Company is a nationwide, professional energy consulting firm with a fresh perspective on commercial energy management based in Chicago, Illinois. As energy advocates, we specialize in finding the best, custom energy pricing for our customers.</a:t>
            </a:r>
          </a:p>
        </p:txBody>
      </p:sp>
      <p:grpSp>
        <p:nvGrpSpPr>
          <p:cNvPr id="5" name="Group 4"/>
          <p:cNvGrpSpPr/>
          <p:nvPr/>
        </p:nvGrpSpPr>
        <p:grpSpPr>
          <a:xfrm rot="10800000">
            <a:off x="0" y="5684666"/>
            <a:ext cx="9144000" cy="1173334"/>
            <a:chOff x="-493491" y="1891174"/>
            <a:chExt cx="9144000" cy="1948749"/>
          </a:xfrm>
        </p:grpSpPr>
        <p:sp>
          <p:nvSpPr>
            <p:cNvPr id="6" name="Rectangle 5"/>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7" name="Picture 6" descr=":10-5 specs:Assets:Overlay-P2Multi-Bottom.png"/>
            <p:cNvPicPr/>
            <p:nvPr/>
          </p:nvPicPr>
          <p:blipFill>
            <a:blip r:embed="rId2"/>
            <a:srcRect/>
            <a:stretch>
              <a:fillRect/>
            </a:stretch>
          </p:blipFill>
          <p:spPr bwMode="auto">
            <a:xfrm rot="10800000">
              <a:off x="-493491" y="2238546"/>
              <a:ext cx="9144000" cy="1601377"/>
            </a:xfrm>
            <a:prstGeom prst="rect">
              <a:avLst/>
            </a:prstGeom>
            <a:noFill/>
            <a:ln w="9525">
              <a:noFill/>
              <a:miter lim="800000"/>
              <a:headEnd/>
              <a:tailEnd/>
            </a:ln>
          </p:spPr>
        </p:pic>
      </p:grpSp>
      <p:sp>
        <p:nvSpPr>
          <p:cNvPr id="8" name="Content Placeholder 2"/>
          <p:cNvSpPr>
            <a:spLocks noGrp="1"/>
          </p:cNvSpPr>
          <p:nvPr>
            <p:ph sz="half" idx="1"/>
          </p:nvPr>
        </p:nvSpPr>
        <p:spPr>
          <a:xfrm>
            <a:off x="4913577" y="2225314"/>
            <a:ext cx="3887241" cy="3327988"/>
          </a:xfrm>
        </p:spPr>
        <p:txBody>
          <a:bodyPr>
            <a:normAutofit/>
          </a:bodyPr>
          <a:lstStyle/>
          <a:p>
            <a:r>
              <a:rPr lang="en-US" b="1" dirty="0" smtClean="0"/>
              <a:t>What we do</a:t>
            </a:r>
          </a:p>
          <a:p>
            <a:pPr marL="0" indent="0" algn="just">
              <a:lnSpc>
                <a:spcPct val="120000"/>
              </a:lnSpc>
              <a:buNone/>
            </a:pPr>
            <a:r>
              <a:rPr lang="en-US" sz="1600" dirty="0"/>
              <a:t>Our experience and industry standing with numerous Suppliers saves our customers time and money. By having Suppliers compete for our clients business we are able to secure the most competitive pricing and terms for their business.</a:t>
            </a:r>
          </a:p>
        </p:txBody>
      </p:sp>
      <p:pic>
        <p:nvPicPr>
          <p:cNvPr id="9" name="Picture 8" descr="final-power-company-logo-2-23-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380" y="78425"/>
            <a:ext cx="6414591" cy="1398313"/>
          </a:xfrm>
          <a:prstGeom prst="rect">
            <a:avLst/>
          </a:prstGeom>
        </p:spPr>
      </p:pic>
      <p:sp>
        <p:nvSpPr>
          <p:cNvPr id="11" name="Title 1"/>
          <p:cNvSpPr txBox="1">
            <a:spLocks/>
          </p:cNvSpPr>
          <p:nvPr/>
        </p:nvSpPr>
        <p:spPr>
          <a:xfrm>
            <a:off x="0" y="1443733"/>
            <a:ext cx="4605676" cy="441936"/>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2200" dirty="0" smtClean="0"/>
              <a:t>Overview</a:t>
            </a:r>
            <a:endParaRPr lang="en-US" sz="2200" dirty="0"/>
          </a:p>
        </p:txBody>
      </p:sp>
    </p:spTree>
    <p:extLst>
      <p:ext uri="{BB962C8B-B14F-4D97-AF65-F5344CB8AC3E}">
        <p14:creationId xmlns:p14="http://schemas.microsoft.com/office/powerpoint/2010/main" val="273369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10800000">
            <a:off x="0" y="5684666"/>
            <a:ext cx="9144000" cy="1173334"/>
            <a:chOff x="-493491" y="1891174"/>
            <a:chExt cx="9144000" cy="1948749"/>
          </a:xfrm>
        </p:grpSpPr>
        <p:sp>
          <p:nvSpPr>
            <p:cNvPr id="7" name="Rectangle 6"/>
            <p:cNvSpPr>
              <a:spLocks noChangeArrowheads="1"/>
            </p:cNvSpPr>
            <p:nvPr/>
          </p:nvSpPr>
          <p:spPr bwMode="auto">
            <a:xfrm rot="10800000">
              <a:off x="-493491" y="1891174"/>
              <a:ext cx="9144000" cy="1579937"/>
            </a:xfrm>
            <a:prstGeom prst="rect">
              <a:avLst/>
            </a:prstGeom>
            <a:gradFill flip="none" rotWithShape="1">
              <a:gsLst>
                <a:gs pos="56000">
                  <a:srgbClr val="03128F">
                    <a:alpha val="92000"/>
                  </a:srgbClr>
                </a:gs>
                <a:gs pos="86000">
                  <a:srgbClr val="0400F1">
                    <a:alpha val="35000"/>
                  </a:srgbClr>
                </a:gs>
              </a:gsLst>
              <a:lin ang="8100000" scaled="0"/>
              <a:tileRect/>
            </a:gradFill>
            <a:ln>
              <a:noFill/>
            </a:ln>
            <a:effectLst/>
            <a:extLst/>
          </p:spPr>
          <p:txBody>
            <a:bodyPr rot="0" vert="horz" wrap="square" lIns="91440" tIns="91440" rIns="91440" bIns="91440" anchor="t" anchorCtr="0" upright="1">
              <a:noAutofit/>
            </a:bodyPr>
            <a:lstStyle/>
            <a:p>
              <a:endParaRPr lang="en-US"/>
            </a:p>
          </p:txBody>
        </p:sp>
        <p:pic>
          <p:nvPicPr>
            <p:cNvPr id="8" name="Picture 7" descr=":10-5 specs:Assets:Overlay-P2Multi-Bottom.png"/>
            <p:cNvPicPr/>
            <p:nvPr/>
          </p:nvPicPr>
          <p:blipFill>
            <a:blip r:embed="rId2"/>
            <a:srcRect/>
            <a:stretch>
              <a:fillRect/>
            </a:stretch>
          </p:blipFill>
          <p:spPr bwMode="auto">
            <a:xfrm rot="10800000">
              <a:off x="-493491" y="2238546"/>
              <a:ext cx="9144000" cy="1601377"/>
            </a:xfrm>
            <a:prstGeom prst="rect">
              <a:avLst/>
            </a:prstGeom>
            <a:noFill/>
            <a:ln w="9525">
              <a:noFill/>
              <a:miter lim="800000"/>
              <a:headEnd/>
              <a:tailEnd/>
            </a:ln>
          </p:spPr>
        </p:pic>
      </p:grpSp>
      <p:pic>
        <p:nvPicPr>
          <p:cNvPr id="10" name="Picture 9" descr="final-power-company-logo-2-23-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380" y="78425"/>
            <a:ext cx="6414591" cy="1398313"/>
          </a:xfrm>
          <a:prstGeom prst="rect">
            <a:avLst/>
          </a:prstGeom>
        </p:spPr>
      </p:pic>
      <p:sp>
        <p:nvSpPr>
          <p:cNvPr id="11" name="Title 1"/>
          <p:cNvSpPr txBox="1">
            <a:spLocks/>
          </p:cNvSpPr>
          <p:nvPr/>
        </p:nvSpPr>
        <p:spPr>
          <a:xfrm>
            <a:off x="0" y="1432460"/>
            <a:ext cx="4605676" cy="441936"/>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2200" dirty="0" smtClean="0"/>
              <a:t>Why Now?</a:t>
            </a:r>
            <a:endParaRPr lang="en-US" sz="2200" dirty="0"/>
          </a:p>
        </p:txBody>
      </p:sp>
      <p:pic>
        <p:nvPicPr>
          <p:cNvPr id="14" name="Picture 2"/>
          <p:cNvPicPr>
            <a:picLocks noChangeAspect="1" noChangeArrowheads="1"/>
          </p:cNvPicPr>
          <p:nvPr/>
        </p:nvPicPr>
        <p:blipFill>
          <a:blip r:embed="rId4"/>
          <a:srcRect/>
          <a:stretch>
            <a:fillRect/>
          </a:stretch>
        </p:blipFill>
        <p:spPr bwMode="auto">
          <a:xfrm>
            <a:off x="841340" y="1994794"/>
            <a:ext cx="7528671" cy="4001726"/>
          </a:xfrm>
          <a:prstGeom prst="rect">
            <a:avLst/>
          </a:prstGeom>
          <a:noFill/>
          <a:ln w="9525">
            <a:noFill/>
            <a:miter lim="800000"/>
            <a:headEnd/>
            <a:tailEnd/>
          </a:ln>
        </p:spPr>
      </p:pic>
    </p:spTree>
    <p:extLst>
      <p:ext uri="{BB962C8B-B14F-4D97-AF65-F5344CB8AC3E}">
        <p14:creationId xmlns:p14="http://schemas.microsoft.com/office/powerpoint/2010/main" val="2111554398"/>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1555</TotalTime>
  <Words>3490</Words>
  <Application>Microsoft Macintosh PowerPoint</Application>
  <PresentationFormat>On-screen Show (4:3)</PresentationFormat>
  <Paragraphs>189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Perception</vt:lpstr>
      <vt:lpstr>PowerPoint Presentation</vt:lpstr>
      <vt:lpstr>What Does PRHL Do?</vt:lpstr>
      <vt:lpstr>Premier Today</vt:lpstr>
      <vt:lpstr>Who We Are</vt:lpstr>
      <vt:lpstr>Who We Are</vt:lpstr>
      <vt:lpstr>Who We Are</vt:lpstr>
      <vt:lpstr>PowerPoint Presentation</vt:lpstr>
      <vt:lpstr>PowerPoint Presentation</vt:lpstr>
      <vt:lpstr>PowerPoint Presentation</vt:lpstr>
      <vt:lpstr>Same Power - Same Service - Lower Price</vt:lpstr>
      <vt:lpstr>Map Of Deregulated States</vt:lpstr>
      <vt:lpstr>The Power Company Value Add</vt:lpstr>
      <vt:lpstr>Real Company Savings</vt:lpstr>
      <vt:lpstr>PowerPoint Presentation</vt:lpstr>
      <vt:lpstr>“Energy Efficient Contracts:</vt:lpstr>
      <vt:lpstr>Energy Efficient Solutions</vt:lpstr>
      <vt:lpstr>Proprietary Lighting Solution </vt:lpstr>
      <vt:lpstr>Proprietary Lighting Solution</vt:lpstr>
      <vt:lpstr>Financing- Asset Management Program</vt:lpstr>
      <vt:lpstr>Why You And Wall Street Will Love Premier</vt:lpstr>
      <vt:lpstr>Why You And Wall Street Will Love Premier</vt:lpstr>
      <vt:lpstr>Why You And Wall Street Will Love Premier</vt:lpstr>
      <vt:lpstr>Why Your Investors Will Be Interested In PRHL</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Nguyen</dc:creator>
  <cp:lastModifiedBy>Christina Nguyen</cp:lastModifiedBy>
  <cp:revision>58</cp:revision>
  <cp:lastPrinted>2013-02-06T22:38:32Z</cp:lastPrinted>
  <dcterms:created xsi:type="dcterms:W3CDTF">2013-02-05T20:52:34Z</dcterms:created>
  <dcterms:modified xsi:type="dcterms:W3CDTF">2013-02-19T20:47:32Z</dcterms:modified>
</cp:coreProperties>
</file>